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405" r:id="rId3"/>
    <p:sldId id="262" r:id="rId4"/>
    <p:sldId id="343" r:id="rId5"/>
    <p:sldId id="302" r:id="rId6"/>
    <p:sldId id="406" r:id="rId7"/>
    <p:sldId id="363" r:id="rId8"/>
    <p:sldId id="1198" r:id="rId9"/>
    <p:sldId id="1199" r:id="rId10"/>
    <p:sldId id="292" r:id="rId11"/>
    <p:sldId id="306" r:id="rId12"/>
    <p:sldId id="273" r:id="rId13"/>
    <p:sldId id="307" r:id="rId14"/>
    <p:sldId id="408" r:id="rId15"/>
    <p:sldId id="316" r:id="rId16"/>
    <p:sldId id="314" r:id="rId17"/>
    <p:sldId id="317" r:id="rId18"/>
    <p:sldId id="277" r:id="rId19"/>
    <p:sldId id="1194" r:id="rId20"/>
    <p:sldId id="31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8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4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78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9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8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3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0D40743-F358-4D84-9D26-CACC6DF18BA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A0FEF8B-1D3D-46C8-AEA1-51475DD3DB0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79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2442-09E2-9D30-9F2D-C3DAEA9190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Single-cell RNA-sequencing analysis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8B1CC-BC8F-551E-84DE-60DCB6916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31 October 2023</a:t>
            </a:r>
          </a:p>
        </p:txBody>
      </p:sp>
    </p:spTree>
    <p:extLst>
      <p:ext uri="{BB962C8B-B14F-4D97-AF65-F5344CB8AC3E}">
        <p14:creationId xmlns:p14="http://schemas.microsoft.com/office/powerpoint/2010/main" val="279988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A1EA-7333-4785-94B2-32B13AE2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vs. single-nucleus RNA-seq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ED642-B203-41AC-898E-7612A8DF1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5" t="18743" r="44175" b="46540"/>
          <a:stretch/>
        </p:blipFill>
        <p:spPr>
          <a:xfrm>
            <a:off x="2850776" y="4412387"/>
            <a:ext cx="2850777" cy="179637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707E8-8CFB-4A95-B0BD-D37E66C4271F}"/>
              </a:ext>
            </a:extLst>
          </p:cNvPr>
          <p:cNvGraphicFramePr>
            <a:graphicFrameLocks noGrp="1"/>
          </p:cNvGraphicFramePr>
          <p:nvPr/>
        </p:nvGraphicFramePr>
        <p:xfrm>
          <a:off x="954741" y="1821415"/>
          <a:ext cx="1064558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2794">
                  <a:extLst>
                    <a:ext uri="{9D8B030D-6E8A-4147-A177-3AD203B41FA5}">
                      <a16:colId xmlns:a16="http://schemas.microsoft.com/office/drawing/2014/main" val="3928703325"/>
                    </a:ext>
                  </a:extLst>
                </a:gridCol>
                <a:gridCol w="5322794">
                  <a:extLst>
                    <a:ext uri="{9D8B030D-6E8A-4147-A177-3AD203B41FA5}">
                      <a16:colId xmlns:a16="http://schemas.microsoft.com/office/drawing/2014/main" val="2119718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RNA-seq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Single-nucleus 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36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Higher gene detection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gene detection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91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Captures cytoplasmic transcripts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cytoplasmic transcripts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160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Developed (so far) only for fresh human tissue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Feasible on frozen adult human brain tissue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40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 far, robust data only for microglia and astrocytes (with one exception in 2015)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obtain all canonical brain cell types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 survivability bias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survivability bias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79218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E65135B-50ED-4912-8B03-98ADBD692B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77535" y="4387111"/>
            <a:ext cx="3918855" cy="1821655"/>
            <a:chOff x="0" y="375"/>
            <a:chExt cx="7680" cy="3570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1BD43B8F-AFF5-473F-8BA6-7831724BA77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375"/>
              <a:ext cx="7680" cy="3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3F5DA916-F2BD-4809-91DF-7556A67A1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75"/>
              <a:ext cx="7686" cy="3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51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10298E-C1CE-45A6-8A63-996C451F9551}"/>
              </a:ext>
            </a:extLst>
          </p:cNvPr>
          <p:cNvSpPr/>
          <p:nvPr/>
        </p:nvSpPr>
        <p:spPr>
          <a:xfrm>
            <a:off x="5363737" y="2362009"/>
            <a:ext cx="2464420" cy="352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4106CE-C65C-4ECE-AC27-A46F8207DE4E}"/>
              </a:ext>
            </a:extLst>
          </p:cNvPr>
          <p:cNvSpPr/>
          <p:nvPr/>
        </p:nvSpPr>
        <p:spPr>
          <a:xfrm>
            <a:off x="4036741" y="2362008"/>
            <a:ext cx="3791416" cy="3525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A5185-5387-4728-A2B9-75F1ECB5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single-cell RNA-seq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7F27F-E2BD-47E9-BB40-527DADDA5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3287" r="81137" b="37050"/>
          <a:stretch/>
        </p:blipFill>
        <p:spPr>
          <a:xfrm>
            <a:off x="438110" y="1956516"/>
            <a:ext cx="3187849" cy="37756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6A4E6A0-EE02-4931-8CAC-D80677F6020D}"/>
              </a:ext>
            </a:extLst>
          </p:cNvPr>
          <p:cNvGrpSpPr/>
          <p:nvPr/>
        </p:nvGrpSpPr>
        <p:grpSpPr>
          <a:xfrm>
            <a:off x="8216042" y="2478506"/>
            <a:ext cx="3862765" cy="2598434"/>
            <a:chOff x="7986232" y="2478506"/>
            <a:chExt cx="4092576" cy="2610020"/>
          </a:xfrm>
        </p:grpSpPr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4922BF5-0009-4A85-A89D-EDCF25BCEAD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86232" y="2478506"/>
              <a:ext cx="4092575" cy="2120900"/>
              <a:chOff x="4981" y="1703"/>
              <a:chExt cx="2578" cy="1336"/>
            </a:xfrm>
          </p:grpSpPr>
          <p:sp>
            <p:nvSpPr>
              <p:cNvPr id="16" name="AutoShape 3">
                <a:extLst>
                  <a:ext uri="{FF2B5EF4-FFF2-40B4-BE49-F238E27FC236}">
                    <a16:creationId xmlns:a16="http://schemas.microsoft.com/office/drawing/2014/main" id="{17AC6BE3-4655-4C5B-9581-28C0AC3FF8B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981" y="1703"/>
                <a:ext cx="2444" cy="1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3077" name="Picture 5">
                <a:extLst>
                  <a:ext uri="{FF2B5EF4-FFF2-40B4-BE49-F238E27FC236}">
                    <a16:creationId xmlns:a16="http://schemas.microsoft.com/office/drawing/2014/main" id="{E77C5D96-C620-470F-BA53-90C754207D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0" t="16275" r="6805" b="8812"/>
              <a:stretch/>
            </p:blipFill>
            <p:spPr bwMode="auto">
              <a:xfrm>
                <a:off x="5286" y="2110"/>
                <a:ext cx="2273" cy="9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B20861-2834-4A5F-81F3-D9CAB9B35113}"/>
                </a:ext>
              </a:extLst>
            </p:cNvPr>
            <p:cNvSpPr txBox="1"/>
            <p:nvPr/>
          </p:nvSpPr>
          <p:spPr>
            <a:xfrm>
              <a:off x="10665567" y="4811527"/>
              <a:ext cx="14132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Grosse et al. 2012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E2CE53-2FD5-42CC-860F-11E324072AF7}"/>
              </a:ext>
            </a:extLst>
          </p:cNvPr>
          <p:cNvGrpSpPr/>
          <p:nvPr/>
        </p:nvGrpSpPr>
        <p:grpSpPr>
          <a:xfrm>
            <a:off x="3648855" y="2905100"/>
            <a:ext cx="4609030" cy="2924751"/>
            <a:chOff x="3648855" y="2905100"/>
            <a:chExt cx="4609030" cy="2924751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41543DD7-15B4-42AC-A2DA-A86224A095CD}"/>
                </a:ext>
              </a:extLst>
            </p:cNvPr>
            <p:cNvSpPr/>
            <p:nvPr/>
          </p:nvSpPr>
          <p:spPr>
            <a:xfrm>
              <a:off x="3648855" y="3982362"/>
              <a:ext cx="842682" cy="2851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09C16AE-2B5C-48D3-8187-78F3691E6912}"/>
                </a:ext>
              </a:extLst>
            </p:cNvPr>
            <p:cNvGrpSpPr/>
            <p:nvPr/>
          </p:nvGrpSpPr>
          <p:grpSpPr>
            <a:xfrm>
              <a:off x="4601050" y="2905100"/>
              <a:ext cx="3656835" cy="2924751"/>
              <a:chOff x="4601050" y="2905100"/>
              <a:chExt cx="3656835" cy="292475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B4122F8-9A48-4B30-9626-05E72A203D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7487" t="66790" r="27406" b="7026"/>
              <a:stretch/>
            </p:blipFill>
            <p:spPr>
              <a:xfrm>
                <a:off x="4601050" y="2905100"/>
                <a:ext cx="2580459" cy="2519259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ACE48D-AF88-418A-ADF1-ADCFCD903406}"/>
                  </a:ext>
                </a:extLst>
              </p:cNvPr>
              <p:cNvSpPr txBox="1"/>
              <p:nvPr/>
            </p:nvSpPr>
            <p:spPr>
              <a:xfrm>
                <a:off x="7133229" y="3330206"/>
                <a:ext cx="1124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“Cell type” 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FF6D66-E850-4D1E-81A6-FEE45BED3F88}"/>
                  </a:ext>
                </a:extLst>
              </p:cNvPr>
              <p:cNvSpPr txBox="1"/>
              <p:nvPr/>
            </p:nvSpPr>
            <p:spPr>
              <a:xfrm>
                <a:off x="7133229" y="4502811"/>
                <a:ext cx="1124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“Cell type” 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A32B84-1750-491D-94A1-CB7A9C267705}"/>
                  </a:ext>
                </a:extLst>
              </p:cNvPr>
              <p:cNvSpPr txBox="1"/>
              <p:nvPr/>
            </p:nvSpPr>
            <p:spPr>
              <a:xfrm>
                <a:off x="6213042" y="5552852"/>
                <a:ext cx="1167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Menon 2017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87A94-43B5-4CC8-BF2F-041917124463}"/>
                  </a:ext>
                </a:extLst>
              </p:cNvPr>
              <p:cNvSpPr txBox="1"/>
              <p:nvPr/>
            </p:nvSpPr>
            <p:spPr>
              <a:xfrm>
                <a:off x="7133229" y="5076940"/>
                <a:ext cx="1124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“Cell type” 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51DD29-555D-4EA3-A6B4-A6C3732C597F}"/>
              </a:ext>
            </a:extLst>
          </p:cNvPr>
          <p:cNvSpPr txBox="1"/>
          <p:nvPr/>
        </p:nvSpPr>
        <p:spPr>
          <a:xfrm>
            <a:off x="896265" y="17575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single-cell RNA-seq analysis methods try to solve a clustering (matrix reordering) problem</a:t>
            </a:r>
          </a:p>
        </p:txBody>
      </p:sp>
    </p:spTree>
    <p:extLst>
      <p:ext uri="{BB962C8B-B14F-4D97-AF65-F5344CB8AC3E}">
        <p14:creationId xmlns:p14="http://schemas.microsoft.com/office/powerpoint/2010/main" val="256852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8730-BFA3-4D13-9CC5-9FD0180D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Standard analytical (clustering) workflow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66648A-38D0-45A9-8827-770FB3F7A2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85312" y="1838285"/>
            <a:ext cx="6822175" cy="4413266"/>
            <a:chOff x="501" y="0"/>
            <a:chExt cx="6678" cy="4320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3C28C1CB-9F21-43E8-B417-DAA24984C60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1" y="0"/>
              <a:ext cx="667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10CD7242-BA90-4F15-8EA9-B2C2B5C98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" y="0"/>
              <a:ext cx="6684" cy="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9503-D447-1EC8-32D2-5231E4B98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2" y="2433623"/>
            <a:ext cx="3552057" cy="2562493"/>
          </a:xfrm>
        </p:spPr>
        <p:txBody>
          <a:bodyPr>
            <a:normAutofit/>
          </a:bodyPr>
          <a:lstStyle/>
          <a:p>
            <a:r>
              <a:rPr lang="en-US" dirty="0"/>
              <a:t>Fundamental assumption: </a:t>
            </a:r>
          </a:p>
          <a:p>
            <a:r>
              <a:rPr lang="en-US" dirty="0"/>
              <a:t>Cell types are distinguished by coordinated differences in expression across multiple genes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3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F792-10B6-4AE4-A421-A68D6C75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High-variance gene selection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5D94E85-999D-47FA-B226-6402E6D81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55" y="1848456"/>
            <a:ext cx="4520818" cy="3616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A1714C-0CA3-4555-B3A0-2B8DCF89BE44}"/>
              </a:ext>
            </a:extLst>
          </p:cNvPr>
          <p:cNvSpPr txBox="1"/>
          <p:nvPr/>
        </p:nvSpPr>
        <p:spPr>
          <a:xfrm>
            <a:off x="5986818" y="2591949"/>
            <a:ext cx="5665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genes based on dispersion (variance/mean) – keep genes that have high variance based on their mean</a:t>
            </a:r>
          </a:p>
          <a:p>
            <a:endParaRPr lang="en-US" dirty="0"/>
          </a:p>
          <a:p>
            <a:r>
              <a:rPr lang="en-US" dirty="0"/>
              <a:t>Why is this step important?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93322CF1-810D-4983-A631-FA974C9B254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695450" y="1316580"/>
            <a:ext cx="8324850" cy="538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72DB-CB17-42AB-880A-5BB12493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BADD57E5-5065-4695-B571-26F161CD0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5" y="1690688"/>
            <a:ext cx="7268753" cy="46987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F4EF692-95AC-42FA-8588-BC06DE16E0DA}"/>
              </a:ext>
            </a:extLst>
          </p:cNvPr>
          <p:cNvGrpSpPr/>
          <p:nvPr/>
        </p:nvGrpSpPr>
        <p:grpSpPr>
          <a:xfrm>
            <a:off x="8139240" y="2641150"/>
            <a:ext cx="3656835" cy="2519259"/>
            <a:chOff x="4601050" y="2905100"/>
            <a:chExt cx="3656835" cy="25192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640799-6988-48C7-9B6B-65F958373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487" t="66790" r="27406" b="7026"/>
            <a:stretch/>
          </p:blipFill>
          <p:spPr>
            <a:xfrm>
              <a:off x="4601050" y="2905100"/>
              <a:ext cx="2580459" cy="251925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4468D1-2551-4AE2-B24C-12364FEB43A8}"/>
                </a:ext>
              </a:extLst>
            </p:cNvPr>
            <p:cNvSpPr txBox="1"/>
            <p:nvPr/>
          </p:nvSpPr>
          <p:spPr>
            <a:xfrm>
              <a:off x="7133229" y="3330206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“Cell type”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589814-035C-464A-B7FD-B14E29EBDCF9}"/>
                </a:ext>
              </a:extLst>
            </p:cNvPr>
            <p:cNvSpPr txBox="1"/>
            <p:nvPr/>
          </p:nvSpPr>
          <p:spPr>
            <a:xfrm>
              <a:off x="7133229" y="4502811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“Cell type”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BA39EA-A88D-48F7-B19C-67599D6024E8}"/>
                </a:ext>
              </a:extLst>
            </p:cNvPr>
            <p:cNvSpPr txBox="1"/>
            <p:nvPr/>
          </p:nvSpPr>
          <p:spPr>
            <a:xfrm>
              <a:off x="7133229" y="5076940"/>
              <a:ext cx="1124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“Cell type”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667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2825-2E11-4945-9EC8-7B07A1DF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for visualization versus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9CFAA-54D3-497A-A04C-2F74A8E9EE4A}"/>
              </a:ext>
            </a:extLst>
          </p:cNvPr>
          <p:cNvSpPr txBox="1"/>
          <p:nvPr/>
        </p:nvSpPr>
        <p:spPr>
          <a:xfrm>
            <a:off x="838200" y="2177592"/>
            <a:ext cx="4562573" cy="25853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Dimensionality reduction for clustering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Often require &gt;&gt;2 dimensions</a:t>
            </a:r>
          </a:p>
          <a:p>
            <a:endParaRPr lang="en-US" dirty="0"/>
          </a:p>
          <a:p>
            <a:r>
              <a:rPr lang="en-US" dirty="0"/>
              <a:t>Distance metric needs to preserve local and global similarity/differences</a:t>
            </a:r>
          </a:p>
          <a:p>
            <a:endParaRPr lang="en-US" dirty="0"/>
          </a:p>
          <a:p>
            <a:r>
              <a:rPr lang="en-US" dirty="0"/>
              <a:t>PCA, Gene module analysis, autoencoder-based approaches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A9D24-1092-4BD8-BE57-DBF9B37964F1}"/>
              </a:ext>
            </a:extLst>
          </p:cNvPr>
          <p:cNvSpPr txBox="1"/>
          <p:nvPr/>
        </p:nvSpPr>
        <p:spPr>
          <a:xfrm>
            <a:off x="6590121" y="2274838"/>
            <a:ext cx="45625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Dimensionality reduction for visualization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Need to work in 2 (or 3) dimensions</a:t>
            </a:r>
          </a:p>
          <a:p>
            <a:endParaRPr lang="en-US" dirty="0"/>
          </a:p>
          <a:p>
            <a:r>
              <a:rPr lang="en-US" dirty="0"/>
              <a:t>Distance metrics are often highly nonlinear, and non-interpretable over large differences</a:t>
            </a:r>
          </a:p>
          <a:p>
            <a:endParaRPr lang="en-US" dirty="0"/>
          </a:p>
          <a:p>
            <a:r>
              <a:rPr lang="en-US" dirty="0"/>
              <a:t>t-SNE, UMAP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68350-9A8F-4A7A-A58A-E5F01AC1F83D}"/>
              </a:ext>
            </a:extLst>
          </p:cNvPr>
          <p:cNvSpPr txBox="1"/>
          <p:nvPr/>
        </p:nvSpPr>
        <p:spPr>
          <a:xfrm>
            <a:off x="5310434" y="5816338"/>
            <a:ext cx="216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purposes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B7A77-FFCD-4A6A-950A-037DFD0B8A13}"/>
              </a:ext>
            </a:extLst>
          </p:cNvPr>
          <p:cNvCxnSpPr/>
          <p:nvPr/>
        </p:nvCxnSpPr>
        <p:spPr>
          <a:xfrm flipH="1" flipV="1">
            <a:off x="4666268" y="4920792"/>
            <a:ext cx="1046375" cy="87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FE9D08-A956-4F05-81AF-643ADEDF194C}"/>
              </a:ext>
            </a:extLst>
          </p:cNvPr>
          <p:cNvCxnSpPr/>
          <p:nvPr/>
        </p:nvCxnSpPr>
        <p:spPr>
          <a:xfrm flipV="1">
            <a:off x="6881567" y="4762915"/>
            <a:ext cx="942680" cy="105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7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BF97-95FD-4386-B598-7E89541C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0720" cy="46183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Dimensionality reduction methods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1CED965B-4357-4832-8693-D5A51DD0C7B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359" y="1006978"/>
            <a:ext cx="3659294" cy="3657600"/>
            <a:chOff x="1679" y="0"/>
            <a:chExt cx="4322" cy="4320"/>
          </a:xfrm>
        </p:grpSpPr>
        <p:sp>
          <p:nvSpPr>
            <p:cNvPr id="28" name="AutoShape 3">
              <a:extLst>
                <a:ext uri="{FF2B5EF4-FFF2-40B4-BE49-F238E27FC236}">
                  <a16:creationId xmlns:a16="http://schemas.microsoft.com/office/drawing/2014/main" id="{A67B4683-449D-48D1-B231-8DA3A9F77D0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9" y="0"/>
              <a:ext cx="43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149" name="Picture 5">
              <a:extLst>
                <a:ext uri="{FF2B5EF4-FFF2-40B4-BE49-F238E27FC236}">
                  <a16:creationId xmlns:a16="http://schemas.microsoft.com/office/drawing/2014/main" id="{F6ADDEFF-18BF-4801-A717-69DE6549A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" y="0"/>
              <a:ext cx="4327" cy="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2A3597E0-0054-44CF-8562-B76D006D96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98241" y="1006978"/>
            <a:ext cx="3659294" cy="3657600"/>
            <a:chOff x="1679" y="0"/>
            <a:chExt cx="4322" cy="4320"/>
          </a:xfrm>
        </p:grpSpPr>
        <p:sp>
          <p:nvSpPr>
            <p:cNvPr id="31" name="AutoShape 7">
              <a:extLst>
                <a:ext uri="{FF2B5EF4-FFF2-40B4-BE49-F238E27FC236}">
                  <a16:creationId xmlns:a16="http://schemas.microsoft.com/office/drawing/2014/main" id="{DB5254E9-4817-4F03-8C76-7BF6BAEC19C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9" y="0"/>
              <a:ext cx="43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153" name="Picture 9">
              <a:extLst>
                <a:ext uri="{FF2B5EF4-FFF2-40B4-BE49-F238E27FC236}">
                  <a16:creationId xmlns:a16="http://schemas.microsoft.com/office/drawing/2014/main" id="{48CED40D-CB23-4913-A977-268330F13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" y="0"/>
              <a:ext cx="4327" cy="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12">
            <a:extLst>
              <a:ext uri="{FF2B5EF4-FFF2-40B4-BE49-F238E27FC236}">
                <a16:creationId xmlns:a16="http://schemas.microsoft.com/office/drawing/2014/main" id="{7FA1A647-C2D2-456E-8AC3-D8926228C3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94356" y="1006978"/>
            <a:ext cx="3659293" cy="3657600"/>
            <a:chOff x="1679" y="0"/>
            <a:chExt cx="4322" cy="4320"/>
          </a:xfrm>
        </p:grpSpPr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2117DCC7-6E1A-44BB-A4DF-48AB24AF5FF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9" y="0"/>
              <a:ext cx="432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157" name="Picture 13">
              <a:extLst>
                <a:ext uri="{FF2B5EF4-FFF2-40B4-BE49-F238E27FC236}">
                  <a16:creationId xmlns:a16="http://schemas.microsoft.com/office/drawing/2014/main" id="{F49D1F86-8095-4513-8493-23258BE4C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" y="0"/>
              <a:ext cx="4327" cy="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" name="Picture 9">
            <a:extLst>
              <a:ext uri="{FF2B5EF4-FFF2-40B4-BE49-F238E27FC236}">
                <a16:creationId xmlns:a16="http://schemas.microsoft.com/office/drawing/2014/main" id="{8F48F8F8-939E-44F8-B3FC-D74921BE9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" r="70991" b="52921"/>
          <a:stretch/>
        </p:blipFill>
        <p:spPr bwMode="auto">
          <a:xfrm rot="16200000">
            <a:off x="1102050" y="4560180"/>
            <a:ext cx="408981" cy="261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9">
            <a:extLst>
              <a:ext uri="{FF2B5EF4-FFF2-40B4-BE49-F238E27FC236}">
                <a16:creationId xmlns:a16="http://schemas.microsoft.com/office/drawing/2014/main" id="{C9DB1E16-0767-4648-A6ED-C41081C5E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" t="47320" r="70991" b="14298"/>
          <a:stretch/>
        </p:blipFill>
        <p:spPr bwMode="auto">
          <a:xfrm rot="16200000">
            <a:off x="899601" y="4026467"/>
            <a:ext cx="408981" cy="213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9">
            <a:extLst>
              <a:ext uri="{FF2B5EF4-FFF2-40B4-BE49-F238E27FC236}">
                <a16:creationId xmlns:a16="http://schemas.microsoft.com/office/drawing/2014/main" id="{68C92EB8-51AA-4C7D-89E1-51F221732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" t="85765" r="70991"/>
          <a:stretch/>
        </p:blipFill>
        <p:spPr bwMode="auto">
          <a:xfrm rot="16200000">
            <a:off x="3082647" y="5471873"/>
            <a:ext cx="408982" cy="79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EDAC427-0E89-4151-B892-EB02AA410CA2}"/>
              </a:ext>
            </a:extLst>
          </p:cNvPr>
          <p:cNvSpPr txBox="1"/>
          <p:nvPr/>
        </p:nvSpPr>
        <p:spPr>
          <a:xfrm>
            <a:off x="0" y="4579378"/>
            <a:ext cx="2795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Glutamatergic (Excitatory) Neurons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03ACA5-EE3B-40D3-9262-0C5EEF743395}"/>
              </a:ext>
            </a:extLst>
          </p:cNvPr>
          <p:cNvSpPr txBox="1"/>
          <p:nvPr/>
        </p:nvSpPr>
        <p:spPr>
          <a:xfrm>
            <a:off x="0" y="5332310"/>
            <a:ext cx="2457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GABAergic (Inhibitory) Neurons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B592C5-73B1-44AC-B1BA-B05A4CC58AFF}"/>
              </a:ext>
            </a:extLst>
          </p:cNvPr>
          <p:cNvSpPr txBox="1"/>
          <p:nvPr/>
        </p:nvSpPr>
        <p:spPr>
          <a:xfrm>
            <a:off x="2536751" y="5343381"/>
            <a:ext cx="2457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Non-neuronal cells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66337B-592E-4A18-A4EB-32F2126CAF58}"/>
              </a:ext>
            </a:extLst>
          </p:cNvPr>
          <p:cNvSpPr txBox="1"/>
          <p:nvPr/>
        </p:nvSpPr>
        <p:spPr>
          <a:xfrm>
            <a:off x="434119" y="1006978"/>
            <a:ext cx="326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 with 2 PCs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E81307-739F-427E-9752-B89AEA276828}"/>
              </a:ext>
            </a:extLst>
          </p:cNvPr>
          <p:cNvSpPr txBox="1"/>
          <p:nvPr/>
        </p:nvSpPr>
        <p:spPr>
          <a:xfrm>
            <a:off x="5667623" y="974156"/>
            <a:ext cx="6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F7D11C-4DAB-49CD-8435-767FD2076AE5}"/>
              </a:ext>
            </a:extLst>
          </p:cNvPr>
          <p:cNvSpPr txBox="1"/>
          <p:nvPr/>
        </p:nvSpPr>
        <p:spPr>
          <a:xfrm>
            <a:off x="9662089" y="984680"/>
            <a:ext cx="86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9ED12-37CC-42EB-940F-18243BD75E7D}"/>
              </a:ext>
            </a:extLst>
          </p:cNvPr>
          <p:cNvSpPr txBox="1"/>
          <p:nvPr/>
        </p:nvSpPr>
        <p:spPr>
          <a:xfrm>
            <a:off x="3961220" y="4579378"/>
            <a:ext cx="365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Nonlinear, preserves local structure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C8327EB-60A9-4702-92FF-D0A6D3E12B64}"/>
              </a:ext>
            </a:extLst>
          </p:cNvPr>
          <p:cNvSpPr txBox="1"/>
          <p:nvPr/>
        </p:nvSpPr>
        <p:spPr>
          <a:xfrm>
            <a:off x="8426348" y="4511929"/>
            <a:ext cx="3659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Nonlinear, preserves local structure and some aspects of global structure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75F20F2-211D-B5AC-8E2F-843B13D4D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7443" y="4948710"/>
            <a:ext cx="2038350" cy="4191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94A01B0-87D0-37EA-006E-61F8AB3D95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3865" y="4948710"/>
            <a:ext cx="1981200" cy="419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538441-067B-183A-F05B-7F71744E09E2}"/>
              </a:ext>
            </a:extLst>
          </p:cNvPr>
          <p:cNvSpPr txBox="1"/>
          <p:nvPr/>
        </p:nvSpPr>
        <p:spPr>
          <a:xfrm>
            <a:off x="4087443" y="5401558"/>
            <a:ext cx="2425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High-dimensional “similarity”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E2CD3-2049-9E61-4326-9868A102466F}"/>
              </a:ext>
            </a:extLst>
          </p:cNvPr>
          <p:cNvSpPr txBox="1"/>
          <p:nvPr/>
        </p:nvSpPr>
        <p:spPr>
          <a:xfrm>
            <a:off x="6453865" y="5387199"/>
            <a:ext cx="2301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Low-dimensional “similarity”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67C06C9-8DEA-338A-90DA-BE1E643EE2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99976" y="5824952"/>
            <a:ext cx="1609725" cy="381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9F4E8F-D29E-E9A6-7943-9AE810A45942}"/>
              </a:ext>
            </a:extLst>
          </p:cNvPr>
          <p:cNvSpPr txBox="1"/>
          <p:nvPr/>
        </p:nvSpPr>
        <p:spPr>
          <a:xfrm>
            <a:off x="5300358" y="6099128"/>
            <a:ext cx="1975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Minimize KL divergence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FC4DAA-0B7B-76CA-61D5-76CF3E78176E}"/>
              </a:ext>
            </a:extLst>
          </p:cNvPr>
          <p:cNvSpPr txBox="1"/>
          <p:nvPr/>
        </p:nvSpPr>
        <p:spPr>
          <a:xfrm>
            <a:off x="9506729" y="6045243"/>
            <a:ext cx="197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Minimize Cross-Entropy</a:t>
            </a:r>
          </a:p>
        </p:txBody>
      </p:sp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CEE4A35D-9B09-E7E1-7983-25602E6C69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5" t="1" r="13052" b="73403"/>
          <a:stretch/>
        </p:blipFill>
        <p:spPr>
          <a:xfrm>
            <a:off x="8672110" y="5705630"/>
            <a:ext cx="3334731" cy="3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8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36" grpId="0"/>
      <p:bldP spid="57" grpId="0"/>
      <p:bldP spid="14" grpId="0"/>
      <p:bldP spid="15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901E-6C55-4213-B5FA-F9CF8B56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reduced dimension space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E67912-8EE7-4017-832F-D310903EB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/>
          <a:stretch/>
        </p:blipFill>
        <p:spPr>
          <a:xfrm>
            <a:off x="138896" y="1650830"/>
            <a:ext cx="2838336" cy="2730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F2901-31E6-4DB2-8858-14CF7FDAB8FC}"/>
              </a:ext>
            </a:extLst>
          </p:cNvPr>
          <p:cNvSpPr txBox="1"/>
          <p:nvPr/>
        </p:nvSpPr>
        <p:spPr>
          <a:xfrm>
            <a:off x="3921551" y="1696771"/>
            <a:ext cx="4873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requires:</a:t>
            </a:r>
          </a:p>
          <a:p>
            <a:pPr marL="342900" indent="-342900">
              <a:buAutoNum type="arabicParenR"/>
            </a:pPr>
            <a:r>
              <a:rPr lang="en-US" dirty="0"/>
              <a:t>A distance metric</a:t>
            </a:r>
          </a:p>
          <a:p>
            <a:pPr marL="342900" indent="-342900">
              <a:buAutoNum type="arabicParenR"/>
            </a:pPr>
            <a:r>
              <a:rPr lang="en-US" dirty="0"/>
              <a:t>An algorithm to assign elements to groups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For single-cell data:</a:t>
            </a:r>
          </a:p>
          <a:p>
            <a:pPr marL="342900" indent="-342900">
              <a:buAutoNum type="arabicParenR"/>
            </a:pPr>
            <a:r>
              <a:rPr lang="en-US" dirty="0"/>
              <a:t>Graph-based community detection methods</a:t>
            </a:r>
          </a:p>
          <a:p>
            <a:pPr marL="342900" indent="-342900">
              <a:buAutoNum type="arabicParenR"/>
            </a:pPr>
            <a:r>
              <a:rPr lang="en-US" dirty="0"/>
              <a:t>K-means</a:t>
            </a:r>
          </a:p>
          <a:p>
            <a:pPr marL="342900" indent="-342900">
              <a:buAutoNum type="arabicParenR"/>
            </a:pPr>
            <a:r>
              <a:rPr lang="en-US" dirty="0"/>
              <a:t>Hierarchical clustering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B364C8-C132-42B5-A2B4-178D9B6E0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64" y="4272863"/>
            <a:ext cx="2341921" cy="1812923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4F636E0-8196-4BA5-8C5B-C97C6E041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32" y="4084803"/>
            <a:ext cx="1998683" cy="2150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FD9684-F3AC-4BA9-8A21-726CD91B6E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1" t="8607" b="11323"/>
          <a:stretch/>
        </p:blipFill>
        <p:spPr>
          <a:xfrm>
            <a:off x="8498006" y="4320942"/>
            <a:ext cx="2944717" cy="18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72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DF50D7-3559-4E7D-A86A-7E0C3900E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0"/>
          <a:stretch/>
        </p:blipFill>
        <p:spPr bwMode="auto">
          <a:xfrm>
            <a:off x="1158718" y="1757959"/>
            <a:ext cx="8895134" cy="243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F89225-1DA5-4B8C-B807-FC213187B326}"/>
              </a:ext>
            </a:extLst>
          </p:cNvPr>
          <p:cNvSpPr txBox="1"/>
          <p:nvPr/>
        </p:nvSpPr>
        <p:spPr>
          <a:xfrm>
            <a:off x="2869842" y="4191150"/>
            <a:ext cx="570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Essential to explore the parameter space!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83990-0E6D-4CA8-80CC-B4912226C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6" b="6454"/>
          <a:stretch/>
        </p:blipFill>
        <p:spPr bwMode="auto">
          <a:xfrm>
            <a:off x="1848253" y="4652815"/>
            <a:ext cx="7345789" cy="1563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5DFD5-B0C7-444D-A86C-5AB5FF0F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RNA-seq clustering is sensitive to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B8808-C6CB-4856-8329-B4BFE71EAAE1}"/>
              </a:ext>
            </a:extLst>
          </p:cNvPr>
          <p:cNvSpPr txBox="1"/>
          <p:nvPr/>
        </p:nvSpPr>
        <p:spPr>
          <a:xfrm>
            <a:off x="8969721" y="5984285"/>
            <a:ext cx="252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Patterson-Cross et al. 2021</a:t>
            </a:r>
          </a:p>
        </p:txBody>
      </p:sp>
    </p:spTree>
    <p:extLst>
      <p:ext uri="{BB962C8B-B14F-4D97-AF65-F5344CB8AC3E}">
        <p14:creationId xmlns:p14="http://schemas.microsoft.com/office/powerpoint/2010/main" val="9027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Standard analytical (clustering) workflow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277979" y="2160293"/>
            <a:ext cx="1918192" cy="1193420"/>
          </a:xfrm>
          <a:custGeom>
            <a:avLst/>
            <a:gdLst>
              <a:gd name="connsiteX0" fmla="*/ 0 w 1743811"/>
              <a:gd name="connsiteY0" fmla="*/ 119342 h 1193420"/>
              <a:gd name="connsiteX1" fmla="*/ 119342 w 1743811"/>
              <a:gd name="connsiteY1" fmla="*/ 0 h 1193420"/>
              <a:gd name="connsiteX2" fmla="*/ 1624469 w 1743811"/>
              <a:gd name="connsiteY2" fmla="*/ 0 h 1193420"/>
              <a:gd name="connsiteX3" fmla="*/ 1743811 w 1743811"/>
              <a:gd name="connsiteY3" fmla="*/ 119342 h 1193420"/>
              <a:gd name="connsiteX4" fmla="*/ 1743811 w 1743811"/>
              <a:gd name="connsiteY4" fmla="*/ 1074078 h 1193420"/>
              <a:gd name="connsiteX5" fmla="*/ 1624469 w 1743811"/>
              <a:gd name="connsiteY5" fmla="*/ 1193420 h 1193420"/>
              <a:gd name="connsiteX6" fmla="*/ 119342 w 1743811"/>
              <a:gd name="connsiteY6" fmla="*/ 1193420 h 1193420"/>
              <a:gd name="connsiteX7" fmla="*/ 0 w 1743811"/>
              <a:gd name="connsiteY7" fmla="*/ 1074078 h 1193420"/>
              <a:gd name="connsiteX8" fmla="*/ 0 w 1743811"/>
              <a:gd name="connsiteY8" fmla="*/ 119342 h 11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3811" h="1193420">
                <a:moveTo>
                  <a:pt x="0" y="119342"/>
                </a:moveTo>
                <a:cubicBezTo>
                  <a:pt x="0" y="53431"/>
                  <a:pt x="53431" y="0"/>
                  <a:pt x="119342" y="0"/>
                </a:cubicBezTo>
                <a:lnTo>
                  <a:pt x="1624469" y="0"/>
                </a:lnTo>
                <a:cubicBezTo>
                  <a:pt x="1690380" y="0"/>
                  <a:pt x="1743811" y="53431"/>
                  <a:pt x="1743811" y="119342"/>
                </a:cubicBezTo>
                <a:lnTo>
                  <a:pt x="1743811" y="1074078"/>
                </a:lnTo>
                <a:cubicBezTo>
                  <a:pt x="1743811" y="1139989"/>
                  <a:pt x="1690380" y="1193420"/>
                  <a:pt x="1624469" y="1193420"/>
                </a:cubicBezTo>
                <a:lnTo>
                  <a:pt x="119342" y="1193420"/>
                </a:lnTo>
                <a:cubicBezTo>
                  <a:pt x="53431" y="1193420"/>
                  <a:pt x="0" y="1139989"/>
                  <a:pt x="0" y="1074078"/>
                </a:cubicBezTo>
                <a:lnTo>
                  <a:pt x="0" y="1193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94" tIns="88294" rIns="88294" bIns="88294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Select genes to examine (variance-based metrics)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2196171" y="2540771"/>
            <a:ext cx="369688" cy="432465"/>
          </a:xfrm>
          <a:custGeom>
            <a:avLst/>
            <a:gdLst>
              <a:gd name="connsiteX0" fmla="*/ 0 w 369688"/>
              <a:gd name="connsiteY0" fmla="*/ 86493 h 432465"/>
              <a:gd name="connsiteX1" fmla="*/ 184844 w 369688"/>
              <a:gd name="connsiteY1" fmla="*/ 86493 h 432465"/>
              <a:gd name="connsiteX2" fmla="*/ 184844 w 369688"/>
              <a:gd name="connsiteY2" fmla="*/ 0 h 432465"/>
              <a:gd name="connsiteX3" fmla="*/ 369688 w 369688"/>
              <a:gd name="connsiteY3" fmla="*/ 216233 h 432465"/>
              <a:gd name="connsiteX4" fmla="*/ 184844 w 369688"/>
              <a:gd name="connsiteY4" fmla="*/ 432465 h 432465"/>
              <a:gd name="connsiteX5" fmla="*/ 184844 w 369688"/>
              <a:gd name="connsiteY5" fmla="*/ 345972 h 432465"/>
              <a:gd name="connsiteX6" fmla="*/ 0 w 369688"/>
              <a:gd name="connsiteY6" fmla="*/ 345972 h 432465"/>
              <a:gd name="connsiteX7" fmla="*/ 0 w 369688"/>
              <a:gd name="connsiteY7" fmla="*/ 86493 h 43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88" h="432465">
                <a:moveTo>
                  <a:pt x="0" y="86493"/>
                </a:moveTo>
                <a:lnTo>
                  <a:pt x="184844" y="86493"/>
                </a:lnTo>
                <a:lnTo>
                  <a:pt x="184844" y="0"/>
                </a:lnTo>
                <a:lnTo>
                  <a:pt x="369688" y="216233"/>
                </a:lnTo>
                <a:lnTo>
                  <a:pt x="184844" y="432465"/>
                </a:lnTo>
                <a:lnTo>
                  <a:pt x="184844" y="345972"/>
                </a:lnTo>
                <a:lnTo>
                  <a:pt x="0" y="345972"/>
                </a:lnTo>
                <a:lnTo>
                  <a:pt x="0" y="864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493" rIns="110906" bIns="8649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3" name="Freeform: Shape 12"/>
          <p:cNvSpPr/>
          <p:nvPr/>
        </p:nvSpPr>
        <p:spPr>
          <a:xfrm>
            <a:off x="2719315" y="2160293"/>
            <a:ext cx="1918192" cy="1193420"/>
          </a:xfrm>
          <a:custGeom>
            <a:avLst/>
            <a:gdLst>
              <a:gd name="connsiteX0" fmla="*/ 0 w 1743811"/>
              <a:gd name="connsiteY0" fmla="*/ 119342 h 1193420"/>
              <a:gd name="connsiteX1" fmla="*/ 119342 w 1743811"/>
              <a:gd name="connsiteY1" fmla="*/ 0 h 1193420"/>
              <a:gd name="connsiteX2" fmla="*/ 1624469 w 1743811"/>
              <a:gd name="connsiteY2" fmla="*/ 0 h 1193420"/>
              <a:gd name="connsiteX3" fmla="*/ 1743811 w 1743811"/>
              <a:gd name="connsiteY3" fmla="*/ 119342 h 1193420"/>
              <a:gd name="connsiteX4" fmla="*/ 1743811 w 1743811"/>
              <a:gd name="connsiteY4" fmla="*/ 1074078 h 1193420"/>
              <a:gd name="connsiteX5" fmla="*/ 1624469 w 1743811"/>
              <a:gd name="connsiteY5" fmla="*/ 1193420 h 1193420"/>
              <a:gd name="connsiteX6" fmla="*/ 119342 w 1743811"/>
              <a:gd name="connsiteY6" fmla="*/ 1193420 h 1193420"/>
              <a:gd name="connsiteX7" fmla="*/ 0 w 1743811"/>
              <a:gd name="connsiteY7" fmla="*/ 1074078 h 1193420"/>
              <a:gd name="connsiteX8" fmla="*/ 0 w 1743811"/>
              <a:gd name="connsiteY8" fmla="*/ 119342 h 11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3811" h="1193420">
                <a:moveTo>
                  <a:pt x="0" y="119342"/>
                </a:moveTo>
                <a:cubicBezTo>
                  <a:pt x="0" y="53431"/>
                  <a:pt x="53431" y="0"/>
                  <a:pt x="119342" y="0"/>
                </a:cubicBezTo>
                <a:lnTo>
                  <a:pt x="1624469" y="0"/>
                </a:lnTo>
                <a:cubicBezTo>
                  <a:pt x="1690380" y="0"/>
                  <a:pt x="1743811" y="53431"/>
                  <a:pt x="1743811" y="119342"/>
                </a:cubicBezTo>
                <a:lnTo>
                  <a:pt x="1743811" y="1074078"/>
                </a:lnTo>
                <a:cubicBezTo>
                  <a:pt x="1743811" y="1139989"/>
                  <a:pt x="1690380" y="1193420"/>
                  <a:pt x="1624469" y="1193420"/>
                </a:cubicBezTo>
                <a:lnTo>
                  <a:pt x="119342" y="1193420"/>
                </a:lnTo>
                <a:cubicBezTo>
                  <a:pt x="53431" y="1193420"/>
                  <a:pt x="0" y="1139989"/>
                  <a:pt x="0" y="1074078"/>
                </a:cubicBezTo>
                <a:lnTo>
                  <a:pt x="0" y="1193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94" tIns="88294" rIns="88294" bIns="88294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Reduce dimensionality 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(PCA, gene clustering, </a:t>
            </a:r>
            <a:r>
              <a:rPr lang="en-US" sz="1400" dirty="0"/>
              <a:t>autoencoders, etc.</a:t>
            </a:r>
            <a:r>
              <a:rPr lang="en-US" sz="1400" kern="1200" dirty="0"/>
              <a:t>)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4637507" y="2540771"/>
            <a:ext cx="369688" cy="432465"/>
          </a:xfrm>
          <a:custGeom>
            <a:avLst/>
            <a:gdLst>
              <a:gd name="connsiteX0" fmla="*/ 0 w 369688"/>
              <a:gd name="connsiteY0" fmla="*/ 86493 h 432465"/>
              <a:gd name="connsiteX1" fmla="*/ 184844 w 369688"/>
              <a:gd name="connsiteY1" fmla="*/ 86493 h 432465"/>
              <a:gd name="connsiteX2" fmla="*/ 184844 w 369688"/>
              <a:gd name="connsiteY2" fmla="*/ 0 h 432465"/>
              <a:gd name="connsiteX3" fmla="*/ 369688 w 369688"/>
              <a:gd name="connsiteY3" fmla="*/ 216233 h 432465"/>
              <a:gd name="connsiteX4" fmla="*/ 184844 w 369688"/>
              <a:gd name="connsiteY4" fmla="*/ 432465 h 432465"/>
              <a:gd name="connsiteX5" fmla="*/ 184844 w 369688"/>
              <a:gd name="connsiteY5" fmla="*/ 345972 h 432465"/>
              <a:gd name="connsiteX6" fmla="*/ 0 w 369688"/>
              <a:gd name="connsiteY6" fmla="*/ 345972 h 432465"/>
              <a:gd name="connsiteX7" fmla="*/ 0 w 369688"/>
              <a:gd name="connsiteY7" fmla="*/ 86493 h 43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88" h="432465">
                <a:moveTo>
                  <a:pt x="0" y="86493"/>
                </a:moveTo>
                <a:lnTo>
                  <a:pt x="184844" y="86493"/>
                </a:lnTo>
                <a:lnTo>
                  <a:pt x="184844" y="0"/>
                </a:lnTo>
                <a:lnTo>
                  <a:pt x="369688" y="216233"/>
                </a:lnTo>
                <a:lnTo>
                  <a:pt x="184844" y="432465"/>
                </a:lnTo>
                <a:lnTo>
                  <a:pt x="184844" y="345972"/>
                </a:lnTo>
                <a:lnTo>
                  <a:pt x="0" y="345972"/>
                </a:lnTo>
                <a:lnTo>
                  <a:pt x="0" y="864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493" rIns="110906" bIns="8649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5" name="Freeform: Shape 14"/>
          <p:cNvSpPr/>
          <p:nvPr/>
        </p:nvSpPr>
        <p:spPr>
          <a:xfrm>
            <a:off x="5160651" y="2160293"/>
            <a:ext cx="1918192" cy="1193420"/>
          </a:xfrm>
          <a:custGeom>
            <a:avLst/>
            <a:gdLst>
              <a:gd name="connsiteX0" fmla="*/ 0 w 1743811"/>
              <a:gd name="connsiteY0" fmla="*/ 119342 h 1193420"/>
              <a:gd name="connsiteX1" fmla="*/ 119342 w 1743811"/>
              <a:gd name="connsiteY1" fmla="*/ 0 h 1193420"/>
              <a:gd name="connsiteX2" fmla="*/ 1624469 w 1743811"/>
              <a:gd name="connsiteY2" fmla="*/ 0 h 1193420"/>
              <a:gd name="connsiteX3" fmla="*/ 1743811 w 1743811"/>
              <a:gd name="connsiteY3" fmla="*/ 119342 h 1193420"/>
              <a:gd name="connsiteX4" fmla="*/ 1743811 w 1743811"/>
              <a:gd name="connsiteY4" fmla="*/ 1074078 h 1193420"/>
              <a:gd name="connsiteX5" fmla="*/ 1624469 w 1743811"/>
              <a:gd name="connsiteY5" fmla="*/ 1193420 h 1193420"/>
              <a:gd name="connsiteX6" fmla="*/ 119342 w 1743811"/>
              <a:gd name="connsiteY6" fmla="*/ 1193420 h 1193420"/>
              <a:gd name="connsiteX7" fmla="*/ 0 w 1743811"/>
              <a:gd name="connsiteY7" fmla="*/ 1074078 h 1193420"/>
              <a:gd name="connsiteX8" fmla="*/ 0 w 1743811"/>
              <a:gd name="connsiteY8" fmla="*/ 119342 h 11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3811" h="1193420">
                <a:moveTo>
                  <a:pt x="0" y="119342"/>
                </a:moveTo>
                <a:cubicBezTo>
                  <a:pt x="0" y="53431"/>
                  <a:pt x="53431" y="0"/>
                  <a:pt x="119342" y="0"/>
                </a:cubicBezTo>
                <a:lnTo>
                  <a:pt x="1624469" y="0"/>
                </a:lnTo>
                <a:cubicBezTo>
                  <a:pt x="1690380" y="0"/>
                  <a:pt x="1743811" y="53431"/>
                  <a:pt x="1743811" y="119342"/>
                </a:cubicBezTo>
                <a:lnTo>
                  <a:pt x="1743811" y="1074078"/>
                </a:lnTo>
                <a:cubicBezTo>
                  <a:pt x="1743811" y="1139989"/>
                  <a:pt x="1690380" y="1193420"/>
                  <a:pt x="1624469" y="1193420"/>
                </a:cubicBezTo>
                <a:lnTo>
                  <a:pt x="119342" y="1193420"/>
                </a:lnTo>
                <a:cubicBezTo>
                  <a:pt x="53431" y="1193420"/>
                  <a:pt x="0" y="1139989"/>
                  <a:pt x="0" y="1074078"/>
                </a:cubicBezTo>
                <a:lnTo>
                  <a:pt x="0" y="1193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94" tIns="88294" rIns="88294" bIns="88294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Select features on which to cluster 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(PCs, gene modules, autoencoder nodes,</a:t>
            </a:r>
            <a:r>
              <a:rPr lang="en-US" sz="1400" dirty="0"/>
              <a:t> etc.</a:t>
            </a:r>
            <a:r>
              <a:rPr lang="en-US" sz="1400" kern="1200" dirty="0"/>
              <a:t>)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7078843" y="2540771"/>
            <a:ext cx="369688" cy="432465"/>
          </a:xfrm>
          <a:custGeom>
            <a:avLst/>
            <a:gdLst>
              <a:gd name="connsiteX0" fmla="*/ 0 w 369688"/>
              <a:gd name="connsiteY0" fmla="*/ 86493 h 432465"/>
              <a:gd name="connsiteX1" fmla="*/ 184844 w 369688"/>
              <a:gd name="connsiteY1" fmla="*/ 86493 h 432465"/>
              <a:gd name="connsiteX2" fmla="*/ 184844 w 369688"/>
              <a:gd name="connsiteY2" fmla="*/ 0 h 432465"/>
              <a:gd name="connsiteX3" fmla="*/ 369688 w 369688"/>
              <a:gd name="connsiteY3" fmla="*/ 216233 h 432465"/>
              <a:gd name="connsiteX4" fmla="*/ 184844 w 369688"/>
              <a:gd name="connsiteY4" fmla="*/ 432465 h 432465"/>
              <a:gd name="connsiteX5" fmla="*/ 184844 w 369688"/>
              <a:gd name="connsiteY5" fmla="*/ 345972 h 432465"/>
              <a:gd name="connsiteX6" fmla="*/ 0 w 369688"/>
              <a:gd name="connsiteY6" fmla="*/ 345972 h 432465"/>
              <a:gd name="connsiteX7" fmla="*/ 0 w 369688"/>
              <a:gd name="connsiteY7" fmla="*/ 86493 h 43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88" h="432465">
                <a:moveTo>
                  <a:pt x="0" y="86493"/>
                </a:moveTo>
                <a:lnTo>
                  <a:pt x="184844" y="86493"/>
                </a:lnTo>
                <a:lnTo>
                  <a:pt x="184844" y="0"/>
                </a:lnTo>
                <a:lnTo>
                  <a:pt x="369688" y="216233"/>
                </a:lnTo>
                <a:lnTo>
                  <a:pt x="184844" y="432465"/>
                </a:lnTo>
                <a:lnTo>
                  <a:pt x="184844" y="345972"/>
                </a:lnTo>
                <a:lnTo>
                  <a:pt x="0" y="345972"/>
                </a:lnTo>
                <a:lnTo>
                  <a:pt x="0" y="864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493" rIns="110906" bIns="8649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7" name="Freeform: Shape 16"/>
          <p:cNvSpPr/>
          <p:nvPr/>
        </p:nvSpPr>
        <p:spPr>
          <a:xfrm>
            <a:off x="7601987" y="2160293"/>
            <a:ext cx="1918192" cy="1193420"/>
          </a:xfrm>
          <a:custGeom>
            <a:avLst/>
            <a:gdLst>
              <a:gd name="connsiteX0" fmla="*/ 0 w 1743811"/>
              <a:gd name="connsiteY0" fmla="*/ 119342 h 1193420"/>
              <a:gd name="connsiteX1" fmla="*/ 119342 w 1743811"/>
              <a:gd name="connsiteY1" fmla="*/ 0 h 1193420"/>
              <a:gd name="connsiteX2" fmla="*/ 1624469 w 1743811"/>
              <a:gd name="connsiteY2" fmla="*/ 0 h 1193420"/>
              <a:gd name="connsiteX3" fmla="*/ 1743811 w 1743811"/>
              <a:gd name="connsiteY3" fmla="*/ 119342 h 1193420"/>
              <a:gd name="connsiteX4" fmla="*/ 1743811 w 1743811"/>
              <a:gd name="connsiteY4" fmla="*/ 1074078 h 1193420"/>
              <a:gd name="connsiteX5" fmla="*/ 1624469 w 1743811"/>
              <a:gd name="connsiteY5" fmla="*/ 1193420 h 1193420"/>
              <a:gd name="connsiteX6" fmla="*/ 119342 w 1743811"/>
              <a:gd name="connsiteY6" fmla="*/ 1193420 h 1193420"/>
              <a:gd name="connsiteX7" fmla="*/ 0 w 1743811"/>
              <a:gd name="connsiteY7" fmla="*/ 1074078 h 1193420"/>
              <a:gd name="connsiteX8" fmla="*/ 0 w 1743811"/>
              <a:gd name="connsiteY8" fmla="*/ 119342 h 11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3811" h="1193420">
                <a:moveTo>
                  <a:pt x="0" y="119342"/>
                </a:moveTo>
                <a:cubicBezTo>
                  <a:pt x="0" y="53431"/>
                  <a:pt x="53431" y="0"/>
                  <a:pt x="119342" y="0"/>
                </a:cubicBezTo>
                <a:lnTo>
                  <a:pt x="1624469" y="0"/>
                </a:lnTo>
                <a:cubicBezTo>
                  <a:pt x="1690380" y="0"/>
                  <a:pt x="1743811" y="53431"/>
                  <a:pt x="1743811" y="119342"/>
                </a:cubicBezTo>
                <a:lnTo>
                  <a:pt x="1743811" y="1074078"/>
                </a:lnTo>
                <a:cubicBezTo>
                  <a:pt x="1743811" y="1139989"/>
                  <a:pt x="1690380" y="1193420"/>
                  <a:pt x="1624469" y="1193420"/>
                </a:cubicBezTo>
                <a:lnTo>
                  <a:pt x="119342" y="1193420"/>
                </a:lnTo>
                <a:cubicBezTo>
                  <a:pt x="53431" y="1193420"/>
                  <a:pt x="0" y="1139989"/>
                  <a:pt x="0" y="1074078"/>
                </a:cubicBezTo>
                <a:lnTo>
                  <a:pt x="0" y="1193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94" tIns="88294" rIns="88294" bIns="88294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Evaluate cell-cell distances</a:t>
            </a:r>
            <a:r>
              <a:rPr lang="en-US" sz="1400" kern="1200" dirty="0"/>
              <a:t> 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(PC space, module space, nearest neighbor overlap)</a:t>
            </a:r>
          </a:p>
        </p:txBody>
      </p:sp>
      <p:sp>
        <p:nvSpPr>
          <p:cNvPr id="18" name="Freeform: Shape 17"/>
          <p:cNvSpPr/>
          <p:nvPr/>
        </p:nvSpPr>
        <p:spPr>
          <a:xfrm>
            <a:off x="9520179" y="2540771"/>
            <a:ext cx="369688" cy="432465"/>
          </a:xfrm>
          <a:custGeom>
            <a:avLst/>
            <a:gdLst>
              <a:gd name="connsiteX0" fmla="*/ 0 w 369688"/>
              <a:gd name="connsiteY0" fmla="*/ 86493 h 432465"/>
              <a:gd name="connsiteX1" fmla="*/ 184844 w 369688"/>
              <a:gd name="connsiteY1" fmla="*/ 86493 h 432465"/>
              <a:gd name="connsiteX2" fmla="*/ 184844 w 369688"/>
              <a:gd name="connsiteY2" fmla="*/ 0 h 432465"/>
              <a:gd name="connsiteX3" fmla="*/ 369688 w 369688"/>
              <a:gd name="connsiteY3" fmla="*/ 216233 h 432465"/>
              <a:gd name="connsiteX4" fmla="*/ 184844 w 369688"/>
              <a:gd name="connsiteY4" fmla="*/ 432465 h 432465"/>
              <a:gd name="connsiteX5" fmla="*/ 184844 w 369688"/>
              <a:gd name="connsiteY5" fmla="*/ 345972 h 432465"/>
              <a:gd name="connsiteX6" fmla="*/ 0 w 369688"/>
              <a:gd name="connsiteY6" fmla="*/ 345972 h 432465"/>
              <a:gd name="connsiteX7" fmla="*/ 0 w 369688"/>
              <a:gd name="connsiteY7" fmla="*/ 86493 h 43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688" h="432465">
                <a:moveTo>
                  <a:pt x="0" y="86493"/>
                </a:moveTo>
                <a:lnTo>
                  <a:pt x="184844" y="86493"/>
                </a:lnTo>
                <a:lnTo>
                  <a:pt x="184844" y="0"/>
                </a:lnTo>
                <a:lnTo>
                  <a:pt x="369688" y="216233"/>
                </a:lnTo>
                <a:lnTo>
                  <a:pt x="184844" y="432465"/>
                </a:lnTo>
                <a:lnTo>
                  <a:pt x="184844" y="345972"/>
                </a:lnTo>
                <a:lnTo>
                  <a:pt x="0" y="345972"/>
                </a:lnTo>
                <a:lnTo>
                  <a:pt x="0" y="864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6493" rIns="110906" bIns="86493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/>
          </a:p>
        </p:txBody>
      </p:sp>
      <p:sp>
        <p:nvSpPr>
          <p:cNvPr id="19" name="Freeform: Shape 18"/>
          <p:cNvSpPr/>
          <p:nvPr/>
        </p:nvSpPr>
        <p:spPr>
          <a:xfrm>
            <a:off x="10043323" y="2160293"/>
            <a:ext cx="1918192" cy="1193420"/>
          </a:xfrm>
          <a:custGeom>
            <a:avLst/>
            <a:gdLst>
              <a:gd name="connsiteX0" fmla="*/ 0 w 1743811"/>
              <a:gd name="connsiteY0" fmla="*/ 119342 h 1193420"/>
              <a:gd name="connsiteX1" fmla="*/ 119342 w 1743811"/>
              <a:gd name="connsiteY1" fmla="*/ 0 h 1193420"/>
              <a:gd name="connsiteX2" fmla="*/ 1624469 w 1743811"/>
              <a:gd name="connsiteY2" fmla="*/ 0 h 1193420"/>
              <a:gd name="connsiteX3" fmla="*/ 1743811 w 1743811"/>
              <a:gd name="connsiteY3" fmla="*/ 119342 h 1193420"/>
              <a:gd name="connsiteX4" fmla="*/ 1743811 w 1743811"/>
              <a:gd name="connsiteY4" fmla="*/ 1074078 h 1193420"/>
              <a:gd name="connsiteX5" fmla="*/ 1624469 w 1743811"/>
              <a:gd name="connsiteY5" fmla="*/ 1193420 h 1193420"/>
              <a:gd name="connsiteX6" fmla="*/ 119342 w 1743811"/>
              <a:gd name="connsiteY6" fmla="*/ 1193420 h 1193420"/>
              <a:gd name="connsiteX7" fmla="*/ 0 w 1743811"/>
              <a:gd name="connsiteY7" fmla="*/ 1074078 h 1193420"/>
              <a:gd name="connsiteX8" fmla="*/ 0 w 1743811"/>
              <a:gd name="connsiteY8" fmla="*/ 119342 h 11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3811" h="1193420">
                <a:moveTo>
                  <a:pt x="0" y="119342"/>
                </a:moveTo>
                <a:cubicBezTo>
                  <a:pt x="0" y="53431"/>
                  <a:pt x="53431" y="0"/>
                  <a:pt x="119342" y="0"/>
                </a:cubicBezTo>
                <a:lnTo>
                  <a:pt x="1624469" y="0"/>
                </a:lnTo>
                <a:cubicBezTo>
                  <a:pt x="1690380" y="0"/>
                  <a:pt x="1743811" y="53431"/>
                  <a:pt x="1743811" y="119342"/>
                </a:cubicBezTo>
                <a:lnTo>
                  <a:pt x="1743811" y="1074078"/>
                </a:lnTo>
                <a:cubicBezTo>
                  <a:pt x="1743811" y="1139989"/>
                  <a:pt x="1690380" y="1193420"/>
                  <a:pt x="1624469" y="1193420"/>
                </a:cubicBezTo>
                <a:lnTo>
                  <a:pt x="119342" y="1193420"/>
                </a:lnTo>
                <a:cubicBezTo>
                  <a:pt x="53431" y="1193420"/>
                  <a:pt x="0" y="1139989"/>
                  <a:pt x="0" y="1074078"/>
                </a:cubicBezTo>
                <a:lnTo>
                  <a:pt x="0" y="1193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94" tIns="88294" rIns="88294" bIns="88294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Apply clustering algorithm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(hierarchical, graph-based, mixture models, etc.)</a:t>
            </a:r>
            <a:endParaRPr lang="en-US" sz="1400" kern="1200" dirty="0"/>
          </a:p>
        </p:txBody>
      </p:sp>
    </p:spTree>
    <p:extLst>
      <p:ext uri="{BB962C8B-B14F-4D97-AF65-F5344CB8AC3E}">
        <p14:creationId xmlns:p14="http://schemas.microsoft.com/office/powerpoint/2010/main" val="387029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9888-A554-422E-823F-1017FA28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45532" cy="1450757"/>
          </a:xfrm>
        </p:spPr>
        <p:txBody>
          <a:bodyPr>
            <a:normAutofit/>
          </a:bodyPr>
          <a:lstStyle/>
          <a:p>
            <a:r>
              <a:rPr lang="en-US" sz="4000" dirty="0"/>
              <a:t>The brain is an extremely heterogeneous structure</a:t>
            </a:r>
          </a:p>
        </p:txBody>
      </p:sp>
      <p:pic>
        <p:nvPicPr>
          <p:cNvPr id="76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04667FF-BC76-91C4-E7CC-2B9254EB6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4" t="3980" r="17071" b="51672"/>
          <a:stretch/>
        </p:blipFill>
        <p:spPr>
          <a:xfrm>
            <a:off x="5905142" y="2197150"/>
            <a:ext cx="5053840" cy="3193715"/>
          </a:xfr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A0A5253-024C-0779-946A-C8C7C427503F}"/>
              </a:ext>
            </a:extLst>
          </p:cNvPr>
          <p:cNvSpPr txBox="1"/>
          <p:nvPr/>
        </p:nvSpPr>
        <p:spPr>
          <a:xfrm>
            <a:off x="8652847" y="5689093"/>
            <a:ext cx="2402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Carpanini</a:t>
            </a:r>
            <a:r>
              <a:rPr lang="en-US" sz="1200" i="1" dirty="0"/>
              <a:t>, </a:t>
            </a:r>
            <a:r>
              <a:rPr lang="en-US" sz="1200" i="1" dirty="0" err="1"/>
              <a:t>Torvell</a:t>
            </a:r>
            <a:r>
              <a:rPr lang="en-US" sz="1200" i="1" dirty="0"/>
              <a:t>, &amp; Morgan (2019)</a:t>
            </a:r>
          </a:p>
        </p:txBody>
      </p:sp>
      <p:pic>
        <p:nvPicPr>
          <p:cNvPr id="4" name="Picture 2" descr="Image result for human brain">
            <a:extLst>
              <a:ext uri="{FF2B5EF4-FFF2-40B4-BE49-F238E27FC236}">
                <a16:creationId xmlns:a16="http://schemas.microsoft.com/office/drawing/2014/main" id="{26E60AE1-538C-31F8-14AB-0C0E8D7E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16" y="2014772"/>
            <a:ext cx="5200753" cy="381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2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DE24-CF9B-4D14-8DFB-4C8AB462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Downstream analysis of putative cell types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84941A-5D43-455E-BF89-311B77D24518}"/>
              </a:ext>
            </a:extLst>
          </p:cNvPr>
          <p:cNvGrpSpPr/>
          <p:nvPr/>
        </p:nvGrpSpPr>
        <p:grpSpPr>
          <a:xfrm>
            <a:off x="267445" y="2280803"/>
            <a:ext cx="2086263" cy="3850383"/>
            <a:chOff x="82296" y="1042416"/>
            <a:chExt cx="2877756" cy="5143421"/>
          </a:xfrm>
        </p:grpSpPr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2A8B4E97-A1E1-46CF-9BB8-D7D9758E48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6852" y="1049399"/>
              <a:ext cx="2743200" cy="5136438"/>
              <a:chOff x="1375" y="-658"/>
              <a:chExt cx="3010" cy="5636"/>
            </a:xfrm>
          </p:grpSpPr>
          <p:sp>
            <p:nvSpPr>
              <p:cNvPr id="7" name="AutoShape 7">
                <a:extLst>
                  <a:ext uri="{FF2B5EF4-FFF2-40B4-BE49-F238E27FC236}">
                    <a16:creationId xmlns:a16="http://schemas.microsoft.com/office/drawing/2014/main" id="{1B587280-FF14-4AE4-A99A-B93BFB7C7E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75" y="-658"/>
                <a:ext cx="3010" cy="5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" name="Picture 9">
                <a:extLst>
                  <a:ext uri="{FF2B5EF4-FFF2-40B4-BE49-F238E27FC236}">
                    <a16:creationId xmlns:a16="http://schemas.microsoft.com/office/drawing/2014/main" id="{08C8EF63-ABC4-4C5D-A310-632BD1DC96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5" y="-658"/>
                <a:ext cx="3018" cy="5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9B212C-AA85-448A-BE38-37B1D4B4FA51}"/>
                </a:ext>
              </a:extLst>
            </p:cNvPr>
            <p:cNvSpPr/>
            <p:nvPr/>
          </p:nvSpPr>
          <p:spPr>
            <a:xfrm>
              <a:off x="82296" y="1042416"/>
              <a:ext cx="310896" cy="310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0D1E36-20AE-43A0-B0E3-CDEA12079EC7}"/>
              </a:ext>
            </a:extLst>
          </p:cNvPr>
          <p:cNvGrpSpPr/>
          <p:nvPr/>
        </p:nvGrpSpPr>
        <p:grpSpPr>
          <a:xfrm>
            <a:off x="2923549" y="2030416"/>
            <a:ext cx="4718270" cy="1800869"/>
            <a:chOff x="2923030" y="1615440"/>
            <a:chExt cx="6380614" cy="243535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07315-5FAC-4540-B83E-077E4860BBAE}"/>
                </a:ext>
              </a:extLst>
            </p:cNvPr>
            <p:cNvGrpSpPr/>
            <p:nvPr/>
          </p:nvGrpSpPr>
          <p:grpSpPr>
            <a:xfrm>
              <a:off x="2923030" y="1615440"/>
              <a:ext cx="6125942" cy="2435352"/>
              <a:chOff x="2996183" y="1075944"/>
              <a:chExt cx="5964935" cy="2371344"/>
            </a:xfrm>
          </p:grpSpPr>
          <p:grpSp>
            <p:nvGrpSpPr>
              <p:cNvPr id="12" name="Group 12">
                <a:extLst>
                  <a:ext uri="{FF2B5EF4-FFF2-40B4-BE49-F238E27FC236}">
                    <a16:creationId xmlns:a16="http://schemas.microsoft.com/office/drawing/2014/main" id="{8B530EAE-3124-43B3-8C8E-A4ED2692D77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188969" y="1169226"/>
                <a:ext cx="5772149" cy="2278062"/>
                <a:chOff x="-756" y="725"/>
                <a:chExt cx="7272" cy="2870"/>
              </a:xfrm>
            </p:grpSpPr>
            <p:sp>
              <p:nvSpPr>
                <p:cNvPr id="14" name="AutoShape 11">
                  <a:extLst>
                    <a:ext uri="{FF2B5EF4-FFF2-40B4-BE49-F238E27FC236}">
                      <a16:creationId xmlns:a16="http://schemas.microsoft.com/office/drawing/2014/main" id="{DFB18FC2-6C41-4B64-A042-BE34F377CADA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-756" y="725"/>
                  <a:ext cx="7272" cy="28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15" name="Picture 13">
                  <a:extLst>
                    <a:ext uri="{FF2B5EF4-FFF2-40B4-BE49-F238E27FC236}">
                      <a16:creationId xmlns:a16="http://schemas.microsoft.com/office/drawing/2014/main" id="{9FB5602F-510F-4BCE-8622-783D6F0DFF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756" y="725"/>
                  <a:ext cx="7280" cy="28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E89AE26-479D-42DC-B565-9EC9ABFE8262}"/>
                  </a:ext>
                </a:extLst>
              </p:cNvPr>
              <p:cNvSpPr/>
              <p:nvPr/>
            </p:nvSpPr>
            <p:spPr>
              <a:xfrm>
                <a:off x="2996183" y="1075944"/>
                <a:ext cx="1819318" cy="2166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53C22A-3556-4EA1-BCB5-50B1CFB7D64E}"/>
                </a:ext>
              </a:extLst>
            </p:cNvPr>
            <p:cNvSpPr/>
            <p:nvPr/>
          </p:nvSpPr>
          <p:spPr>
            <a:xfrm>
              <a:off x="8984356" y="1758696"/>
              <a:ext cx="319288" cy="319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8042FC-7179-4F00-869C-EF4FC63A008F}"/>
              </a:ext>
            </a:extLst>
          </p:cNvPr>
          <p:cNvSpPr txBox="1"/>
          <p:nvPr/>
        </p:nvSpPr>
        <p:spPr>
          <a:xfrm>
            <a:off x="166501" y="1634472"/>
            <a:ext cx="290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gene expression Marker gene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F634A6-8134-4194-A0C5-3AFD63579FD3}"/>
              </a:ext>
            </a:extLst>
          </p:cNvPr>
          <p:cNvSpPr txBox="1"/>
          <p:nvPr/>
        </p:nvSpPr>
        <p:spPr>
          <a:xfrm>
            <a:off x="3614371" y="1772971"/>
            <a:ext cx="290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Proposed taxonomies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61B3E665-6E0C-4298-8742-6009E9412C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00867" y="2513541"/>
            <a:ext cx="3252929" cy="3245639"/>
            <a:chOff x="5051" y="1447"/>
            <a:chExt cx="2231" cy="2226"/>
          </a:xfrm>
        </p:grpSpPr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C26DBDAD-EA0C-4D63-9BC0-65B4A47D1F3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051" y="1447"/>
              <a:ext cx="2231" cy="2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101" name="Picture 5">
              <a:extLst>
                <a:ext uri="{FF2B5EF4-FFF2-40B4-BE49-F238E27FC236}">
                  <a16:creationId xmlns:a16="http://schemas.microsoft.com/office/drawing/2014/main" id="{63B6693E-1FFB-43DE-8682-E63DEF6A4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" y="1447"/>
              <a:ext cx="2236" cy="2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1DF9D2D-64C6-4503-91D4-CD67F51A578A}"/>
              </a:ext>
            </a:extLst>
          </p:cNvPr>
          <p:cNvSpPr txBox="1"/>
          <p:nvPr/>
        </p:nvSpPr>
        <p:spPr>
          <a:xfrm>
            <a:off x="8353518" y="1866886"/>
            <a:ext cx="3307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Associations with perturbations or clinical phenotypes</a:t>
            </a:r>
          </a:p>
        </p:txBody>
      </p:sp>
      <p:grpSp>
        <p:nvGrpSpPr>
          <p:cNvPr id="23" name="Group 8">
            <a:extLst>
              <a:ext uri="{FF2B5EF4-FFF2-40B4-BE49-F238E27FC236}">
                <a16:creationId xmlns:a16="http://schemas.microsoft.com/office/drawing/2014/main" id="{606ECFF9-4EF9-4DAA-99D7-0E0D6772CA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12276" y="4446967"/>
            <a:ext cx="3898900" cy="1820862"/>
            <a:chOff x="2094" y="3105"/>
            <a:chExt cx="2456" cy="1147"/>
          </a:xfrm>
        </p:grpSpPr>
        <p:sp>
          <p:nvSpPr>
            <p:cNvPr id="24" name="AutoShape 7">
              <a:extLst>
                <a:ext uri="{FF2B5EF4-FFF2-40B4-BE49-F238E27FC236}">
                  <a16:creationId xmlns:a16="http://schemas.microsoft.com/office/drawing/2014/main" id="{31BD526B-FC9F-4390-A1D7-A4FBA0D064B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94" y="3105"/>
              <a:ext cx="2456" cy="1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105" name="Picture 9">
              <a:extLst>
                <a:ext uri="{FF2B5EF4-FFF2-40B4-BE49-F238E27FC236}">
                  <a16:creationId xmlns:a16="http://schemas.microsoft.com/office/drawing/2014/main" id="{8A3385A1-3DDA-4C82-8748-A01EE9D9A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" y="3105"/>
              <a:ext cx="2460" cy="1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02A2C5C-970B-47C8-9A9F-3D199DDBF495}"/>
              </a:ext>
            </a:extLst>
          </p:cNvPr>
          <p:cNvSpPr txBox="1"/>
          <p:nvPr/>
        </p:nvSpPr>
        <p:spPr>
          <a:xfrm>
            <a:off x="3166859" y="4008493"/>
            <a:ext cx="43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of functional validation experiments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45F37C-A525-453C-A5C2-510C0BD0A847}"/>
              </a:ext>
            </a:extLst>
          </p:cNvPr>
          <p:cNvSpPr txBox="1"/>
          <p:nvPr/>
        </p:nvSpPr>
        <p:spPr>
          <a:xfrm>
            <a:off x="7035990" y="5998417"/>
            <a:ext cx="159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Tasic et al. 2016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CF5759-519E-4925-A301-9B04E8771BB0}"/>
              </a:ext>
            </a:extLst>
          </p:cNvPr>
          <p:cNvSpPr txBox="1"/>
          <p:nvPr/>
        </p:nvSpPr>
        <p:spPr>
          <a:xfrm>
            <a:off x="10195715" y="5767118"/>
            <a:ext cx="159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Cain et al. 2023</a:t>
            </a:r>
          </a:p>
        </p:txBody>
      </p:sp>
    </p:spTree>
    <p:extLst>
      <p:ext uri="{BB962C8B-B14F-4D97-AF65-F5344CB8AC3E}">
        <p14:creationId xmlns:p14="http://schemas.microsoft.com/office/powerpoint/2010/main" val="240679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EF9E-FE7A-2496-1700-DE31EC29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cell classes in the brain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B9D0BA4-D478-A07B-7C49-9C04BB69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2050542"/>
            <a:ext cx="3593960" cy="239717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60EB56-9526-0C7E-34B7-7FA677772F96}"/>
              </a:ext>
            </a:extLst>
          </p:cNvPr>
          <p:cNvSpPr/>
          <p:nvPr/>
        </p:nvSpPr>
        <p:spPr>
          <a:xfrm>
            <a:off x="4052264" y="2507300"/>
            <a:ext cx="2649288" cy="949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Neurons</a:t>
            </a:r>
          </a:p>
          <a:p>
            <a:pPr algn="ctr"/>
            <a:r>
              <a:rPr lang="en-US" sz="1200" dirty="0"/>
              <a:t>Major electrically active cells, responsible for signal processing and propagation in the brain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A7F83B-47B1-40DF-F4CC-7A08BCB2C9B0}"/>
              </a:ext>
            </a:extLst>
          </p:cNvPr>
          <p:cNvSpPr/>
          <p:nvPr/>
        </p:nvSpPr>
        <p:spPr>
          <a:xfrm>
            <a:off x="200025" y="4760895"/>
            <a:ext cx="2933792" cy="94991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Glia</a:t>
            </a:r>
          </a:p>
          <a:p>
            <a:pPr algn="ctr"/>
            <a:r>
              <a:rPr lang="en-US" sz="1200" dirty="0"/>
              <a:t>Historically thought of as “support” cells, but have a wide array of functions related to overall brain health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E25546-E7D6-CD17-5B0D-ED1AF130DC81}"/>
              </a:ext>
            </a:extLst>
          </p:cNvPr>
          <p:cNvSpPr/>
          <p:nvPr/>
        </p:nvSpPr>
        <p:spPr>
          <a:xfrm>
            <a:off x="7337158" y="2537249"/>
            <a:ext cx="1966641" cy="94991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Excitatory neurons</a:t>
            </a:r>
          </a:p>
          <a:p>
            <a:pPr algn="ctr"/>
            <a:r>
              <a:rPr lang="en-US" sz="1200" dirty="0"/>
              <a:t>Generally activate other neurons, can have long range projections to different brain regions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A26AFD-AD5C-A08F-7BD5-D30199633894}"/>
              </a:ext>
            </a:extLst>
          </p:cNvPr>
          <p:cNvSpPr/>
          <p:nvPr/>
        </p:nvSpPr>
        <p:spPr>
          <a:xfrm>
            <a:off x="9716686" y="2546326"/>
            <a:ext cx="1966641" cy="94991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Inhibitory neurons</a:t>
            </a:r>
          </a:p>
          <a:p>
            <a:pPr algn="ctr"/>
            <a:r>
              <a:rPr lang="en-US" sz="1200" dirty="0"/>
              <a:t>Generally repress activity in other neurons, tend to be locally projecting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0753F1-732B-8861-4C53-6B5AC0620544}"/>
              </a:ext>
            </a:extLst>
          </p:cNvPr>
          <p:cNvSpPr/>
          <p:nvPr/>
        </p:nvSpPr>
        <p:spPr>
          <a:xfrm>
            <a:off x="3599501" y="4194659"/>
            <a:ext cx="2357416" cy="94991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Astrocytes</a:t>
            </a:r>
          </a:p>
          <a:p>
            <a:pPr algn="ctr"/>
            <a:r>
              <a:rPr lang="en-US" sz="1200" dirty="0"/>
              <a:t>Involved in blood-brain barrier maintenance, neurotransmitter clean-up, neuronal health maintenance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D91834-637E-DA11-D3F5-B7BD516BC3FF}"/>
              </a:ext>
            </a:extLst>
          </p:cNvPr>
          <p:cNvSpPr/>
          <p:nvPr/>
        </p:nvSpPr>
        <p:spPr>
          <a:xfrm>
            <a:off x="3599500" y="5314725"/>
            <a:ext cx="2357416" cy="94991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Oligodendrocytes</a:t>
            </a:r>
          </a:p>
          <a:p>
            <a:pPr algn="ctr"/>
            <a:r>
              <a:rPr lang="en-US" sz="1200" dirty="0"/>
              <a:t>Myelinate neuronal axons to allow for more efficient signal processing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A421A6-0FB7-CFE1-014B-8CF13C3CE2A4}"/>
              </a:ext>
            </a:extLst>
          </p:cNvPr>
          <p:cNvSpPr/>
          <p:nvPr/>
        </p:nvSpPr>
        <p:spPr>
          <a:xfrm>
            <a:off x="6134602" y="4203839"/>
            <a:ext cx="2357416" cy="94991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Microglia</a:t>
            </a:r>
          </a:p>
          <a:p>
            <a:pPr algn="ctr"/>
            <a:r>
              <a:rPr lang="en-US" sz="1200" dirty="0"/>
              <a:t>Resident innate immune cells in the brain, responsible for surveillance, synaptic pruning, and brain health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55FDCB-E3F4-3FE6-2241-F66C15C745AB}"/>
              </a:ext>
            </a:extLst>
          </p:cNvPr>
          <p:cNvSpPr/>
          <p:nvPr/>
        </p:nvSpPr>
        <p:spPr>
          <a:xfrm>
            <a:off x="6096000" y="5314725"/>
            <a:ext cx="2396018" cy="94991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Vascular cells</a:t>
            </a:r>
          </a:p>
          <a:p>
            <a:pPr algn="ctr"/>
            <a:r>
              <a:rPr lang="en-US" sz="1200" dirty="0"/>
              <a:t>Involved in blood-brain barrier maintenance, ensure stability of vasculature in the brain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5E41DD-9A69-42B4-D6C3-C5C7D0DB7572}"/>
              </a:ext>
            </a:extLst>
          </p:cNvPr>
          <p:cNvSpPr/>
          <p:nvPr/>
        </p:nvSpPr>
        <p:spPr>
          <a:xfrm>
            <a:off x="8669703" y="4203839"/>
            <a:ext cx="2357416" cy="94991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Ependymal cells</a:t>
            </a:r>
          </a:p>
          <a:p>
            <a:pPr algn="ctr"/>
            <a:r>
              <a:rPr lang="en-US" sz="1200" dirty="0"/>
              <a:t>Line the brain ventricles, generate cerebrospinal fluid</a:t>
            </a:r>
          </a:p>
        </p:txBody>
      </p:sp>
    </p:spTree>
    <p:extLst>
      <p:ext uri="{BB962C8B-B14F-4D97-AF65-F5344CB8AC3E}">
        <p14:creationId xmlns:p14="http://schemas.microsoft.com/office/powerpoint/2010/main" val="389508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1CD3-D15D-4CA7-A9AE-EC852980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profiling of brain tissue</a:t>
            </a:r>
          </a:p>
        </p:txBody>
      </p:sp>
      <p:pic>
        <p:nvPicPr>
          <p:cNvPr id="5" name="Content Placeholder 4" descr="A picture containing mirror, holding&#10;&#10;Description automatically generated">
            <a:extLst>
              <a:ext uri="{FF2B5EF4-FFF2-40B4-BE49-F238E27FC236}">
                <a16:creationId xmlns:a16="http://schemas.microsoft.com/office/drawing/2014/main" id="{72A4160A-3611-44BF-9DE0-1157E56A9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12" y="3259007"/>
            <a:ext cx="5349637" cy="27686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1E473-D475-4810-B9B3-67439904712F}"/>
              </a:ext>
            </a:extLst>
          </p:cNvPr>
          <p:cNvSpPr txBox="1"/>
          <p:nvPr/>
        </p:nvSpPr>
        <p:spPr>
          <a:xfrm>
            <a:off x="5175536" y="5337255"/>
            <a:ext cx="1470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Hirokawa, 2018</a:t>
            </a:r>
          </a:p>
        </p:txBody>
      </p:sp>
      <p:pic>
        <p:nvPicPr>
          <p:cNvPr id="9" name="Picture 2" descr="Image result for central dogma">
            <a:extLst>
              <a:ext uri="{FF2B5EF4-FFF2-40B4-BE49-F238E27FC236}">
                <a16:creationId xmlns:a16="http://schemas.microsoft.com/office/drawing/2014/main" id="{0943AA5C-EB39-43BB-8EDF-6960C0682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2" r="16560"/>
          <a:stretch/>
        </p:blipFill>
        <p:spPr bwMode="auto">
          <a:xfrm>
            <a:off x="7800805" y="2311208"/>
            <a:ext cx="4287063" cy="25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393F31-2C3A-4606-9BDD-7F692B131A2E}"/>
              </a:ext>
            </a:extLst>
          </p:cNvPr>
          <p:cNvSpPr txBox="1"/>
          <p:nvPr/>
        </p:nvSpPr>
        <p:spPr>
          <a:xfrm>
            <a:off x="7414107" y="5236175"/>
            <a:ext cx="428706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Objective: Quantify mRNA (&amp; protein) levels in brain tissue from individuals with and without disease</a:t>
            </a:r>
          </a:p>
        </p:txBody>
      </p:sp>
      <p:pic>
        <p:nvPicPr>
          <p:cNvPr id="12" name="Picture 2" descr="Image result for brain cell types">
            <a:extLst>
              <a:ext uri="{FF2B5EF4-FFF2-40B4-BE49-F238E27FC236}">
                <a16:creationId xmlns:a16="http://schemas.microsoft.com/office/drawing/2014/main" id="{FF1CF083-3ABD-49D0-A4BD-7772DFFA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04" y="1849180"/>
            <a:ext cx="1888991" cy="129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457455E-AE1B-4B95-8B1B-5CEF7175E362}"/>
              </a:ext>
            </a:extLst>
          </p:cNvPr>
          <p:cNvSpPr/>
          <p:nvPr/>
        </p:nvSpPr>
        <p:spPr>
          <a:xfrm>
            <a:off x="3667027" y="1849180"/>
            <a:ext cx="546754" cy="12710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0741C0-2B7C-46B0-8A0C-3E2B2450A295}"/>
              </a:ext>
            </a:extLst>
          </p:cNvPr>
          <p:cNvCxnSpPr/>
          <p:nvPr/>
        </p:nvCxnSpPr>
        <p:spPr>
          <a:xfrm flipH="1">
            <a:off x="2036190" y="2488676"/>
            <a:ext cx="1630837" cy="8112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EEA158-76F3-4C49-BD60-4311206D1377}"/>
              </a:ext>
            </a:extLst>
          </p:cNvPr>
          <p:cNvCxnSpPr>
            <a:cxnSpLocks/>
          </p:cNvCxnSpPr>
          <p:nvPr/>
        </p:nvCxnSpPr>
        <p:spPr>
          <a:xfrm>
            <a:off x="4234351" y="2529256"/>
            <a:ext cx="2241303" cy="11000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0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ED31-3031-4EBB-823C-EC47BF83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profiling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19848-D3B3-4CE6-B32F-AAA2473B3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52" t="8052" r="24110" b="23974"/>
          <a:stretch/>
        </p:blipFill>
        <p:spPr>
          <a:xfrm>
            <a:off x="3033156" y="1921850"/>
            <a:ext cx="2374039" cy="17544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38C43B-8568-4F9C-9EF9-3A99B8BE0946}"/>
              </a:ext>
            </a:extLst>
          </p:cNvPr>
          <p:cNvGraphicFramePr>
            <a:graphicFrameLocks noGrp="1"/>
          </p:cNvGraphicFramePr>
          <p:nvPr/>
        </p:nvGraphicFramePr>
        <p:xfrm>
          <a:off x="0" y="3660379"/>
          <a:ext cx="7415205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839">
                  <a:extLst>
                    <a:ext uri="{9D8B030D-6E8A-4147-A177-3AD203B41FA5}">
                      <a16:colId xmlns:a16="http://schemas.microsoft.com/office/drawing/2014/main" val="3726301234"/>
                    </a:ext>
                  </a:extLst>
                </a:gridCol>
                <a:gridCol w="2261202">
                  <a:extLst>
                    <a:ext uri="{9D8B030D-6E8A-4147-A177-3AD203B41FA5}">
                      <a16:colId xmlns:a16="http://schemas.microsoft.com/office/drawing/2014/main" val="1879172364"/>
                    </a:ext>
                  </a:extLst>
                </a:gridCol>
                <a:gridCol w="1949164">
                  <a:extLst>
                    <a:ext uri="{9D8B030D-6E8A-4147-A177-3AD203B41FA5}">
                      <a16:colId xmlns:a16="http://schemas.microsoft.com/office/drawing/2014/main" val="374670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ISH/IHC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RNA-sequencing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7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genes/proteins at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 – 5 (~500 with advanced methods)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~10,000 –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9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8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“Unbiased” (no pre-selection)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945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F69FFA9-EEEB-4C91-A74F-2570D0FA3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43530" r="60220" b="36012"/>
          <a:stretch/>
        </p:blipFill>
        <p:spPr>
          <a:xfrm rot="5400000">
            <a:off x="5651953" y="1949294"/>
            <a:ext cx="1450758" cy="169957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578682-5B41-40E3-872A-D0C79ED360BD}"/>
              </a:ext>
            </a:extLst>
          </p:cNvPr>
          <p:cNvGraphicFramePr>
            <a:graphicFrameLocks noGrp="1"/>
          </p:cNvGraphicFramePr>
          <p:nvPr/>
        </p:nvGraphicFramePr>
        <p:xfrm>
          <a:off x="7540018" y="3656218"/>
          <a:ext cx="212762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624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Single-cell 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0479C18-9515-4434-83F9-5F70FA238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53" t="63525" r="30889" b="27778"/>
          <a:stretch/>
        </p:blipFill>
        <p:spPr>
          <a:xfrm>
            <a:off x="7458401" y="2396374"/>
            <a:ext cx="2084428" cy="8054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72E626-C5EB-E5EF-C810-C1983205CB78}"/>
              </a:ext>
            </a:extLst>
          </p:cNvPr>
          <p:cNvGraphicFramePr>
            <a:graphicFrameLocks noGrp="1"/>
          </p:cNvGraphicFramePr>
          <p:nvPr/>
        </p:nvGraphicFramePr>
        <p:xfrm>
          <a:off x="9817961" y="3656218"/>
          <a:ext cx="237403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039">
                  <a:extLst>
                    <a:ext uri="{9D8B030D-6E8A-4147-A177-3AD203B41FA5}">
                      <a16:colId xmlns:a16="http://schemas.microsoft.com/office/drawing/2014/main" val="61032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Spatial transcriptomics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~1,000 – 10,000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87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504242"/>
                  </a:ext>
                </a:extLst>
              </a:tr>
            </a:tbl>
          </a:graphicData>
        </a:graphic>
      </p:graphicFrame>
      <p:pic>
        <p:nvPicPr>
          <p:cNvPr id="10" name="Picture 9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25530890-8C94-DECB-3F2E-17CDC031A6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0" t="5034" b="5654"/>
          <a:stretch/>
        </p:blipFill>
        <p:spPr>
          <a:xfrm>
            <a:off x="9973189" y="1775029"/>
            <a:ext cx="1813956" cy="17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DDCA-5545-40DF-A096-514B1EF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86603"/>
            <a:ext cx="11543167" cy="1450757"/>
          </a:xfrm>
        </p:spPr>
        <p:txBody>
          <a:bodyPr>
            <a:normAutofit/>
          </a:bodyPr>
          <a:lstStyle/>
          <a:p>
            <a:r>
              <a:rPr lang="en-US" sz="4000" dirty="0"/>
              <a:t>Bulk and single-cell/nucleus RNA-seq</a:t>
            </a:r>
          </a:p>
        </p:txBody>
      </p:sp>
      <p:pic>
        <p:nvPicPr>
          <p:cNvPr id="65" name="Picture 6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A0799634-567E-491E-B14C-533CFE275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98" y="2030276"/>
            <a:ext cx="8639842" cy="2043165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47E425AE-5D15-C7BC-7E8A-FDC499D0C30D}"/>
              </a:ext>
            </a:extLst>
          </p:cNvPr>
          <p:cNvSpPr/>
          <p:nvPr/>
        </p:nvSpPr>
        <p:spPr>
          <a:xfrm rot="5400000">
            <a:off x="3202732" y="2129713"/>
            <a:ext cx="1366935" cy="3965510"/>
          </a:xfrm>
          <a:prstGeom prst="arc">
            <a:avLst>
              <a:gd name="adj1" fmla="val 16290644"/>
              <a:gd name="adj2" fmla="val 5642972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88F38-FB89-A3C0-67B3-E04D9EE91931}"/>
              </a:ext>
            </a:extLst>
          </p:cNvPr>
          <p:cNvSpPr txBox="1"/>
          <p:nvPr/>
        </p:nvSpPr>
        <p:spPr>
          <a:xfrm>
            <a:off x="2668554" y="4795936"/>
            <a:ext cx="320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Tissue homogenization (bulk)</a:t>
            </a: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D06AF9A1-DADD-AB97-FD0D-C4A033BB9FD8}"/>
              </a:ext>
            </a:extLst>
          </p:cNvPr>
          <p:cNvGraphicFramePr>
            <a:graphicFrameLocks noGrp="1"/>
          </p:cNvGraphicFramePr>
          <p:nvPr/>
        </p:nvGraphicFramePr>
        <p:xfrm>
          <a:off x="6221065" y="4366357"/>
          <a:ext cx="5957812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906">
                  <a:extLst>
                    <a:ext uri="{9D8B030D-6E8A-4147-A177-3AD203B41FA5}">
                      <a16:colId xmlns:a16="http://schemas.microsoft.com/office/drawing/2014/main" val="4194426469"/>
                    </a:ext>
                  </a:extLst>
                </a:gridCol>
                <a:gridCol w="2978906">
                  <a:extLst>
                    <a:ext uri="{9D8B030D-6E8A-4147-A177-3AD203B41FA5}">
                      <a16:colId xmlns:a16="http://schemas.microsoft.com/office/drawing/2014/main" val="3492674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Bulk RNA-seq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Single-cell/nucleus RNA-seq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90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More robust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Easier to identify cell type-specific signatures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7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Lower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resolution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8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capture all 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Restricted to somatic or nuclear RNA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78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90EC-53E0-4F6A-851C-0295E4B9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RNA-seq workflow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C9D156-DDB5-5C3A-9641-A7CEAA17ADE1}"/>
              </a:ext>
            </a:extLst>
          </p:cNvPr>
          <p:cNvGrpSpPr/>
          <p:nvPr/>
        </p:nvGrpSpPr>
        <p:grpSpPr>
          <a:xfrm>
            <a:off x="1391013" y="1862631"/>
            <a:ext cx="8871573" cy="4219207"/>
            <a:chOff x="1391013" y="1862631"/>
            <a:chExt cx="8871573" cy="4219207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38FEA88B-39F4-4FC5-A264-E769B3D6CE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1013" y="1862631"/>
              <a:ext cx="8871573" cy="4219207"/>
              <a:chOff x="51" y="358"/>
              <a:chExt cx="7578" cy="3604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260339F8-1413-43C0-A420-15CCB4B4A74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" y="358"/>
                <a:ext cx="7578" cy="3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C018E20-7899-447A-9057-1C4923177D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" y="358"/>
                <a:ext cx="7586" cy="3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2D4BB6-DFCB-4D0B-5B36-5E62892A915C}"/>
                </a:ext>
              </a:extLst>
            </p:cNvPr>
            <p:cNvSpPr/>
            <p:nvPr/>
          </p:nvSpPr>
          <p:spPr>
            <a:xfrm>
              <a:off x="2492724" y="4839201"/>
              <a:ext cx="2110853" cy="954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A6300E-FB20-D8E7-4AEB-4D502F14AFBC}"/>
                </a:ext>
              </a:extLst>
            </p:cNvPr>
            <p:cNvSpPr/>
            <p:nvPr/>
          </p:nvSpPr>
          <p:spPr>
            <a:xfrm>
              <a:off x="8079309" y="4618562"/>
              <a:ext cx="2110853" cy="954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41C161-2592-C4E6-CF2D-E9152840A11B}"/>
              </a:ext>
            </a:extLst>
          </p:cNvPr>
          <p:cNvSpPr txBox="1"/>
          <p:nvPr/>
        </p:nvSpPr>
        <p:spPr>
          <a:xfrm>
            <a:off x="2551684" y="1778210"/>
            <a:ext cx="43677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Barcoded methods (e.g. 10x Genomics Chromium, Drop-Seq, </a:t>
            </a:r>
            <a:r>
              <a:rPr lang="en-US" sz="1400" dirty="0" err="1"/>
              <a:t>InDrop</a:t>
            </a:r>
            <a:r>
              <a:rPr lang="en-US" sz="1400" dirty="0"/>
              <a:t>, CEL-Seq, MARS)</a:t>
            </a:r>
          </a:p>
          <a:p>
            <a:r>
              <a:rPr lang="en-US" sz="1400" dirty="0"/>
              <a:t>	Higher throughput</a:t>
            </a:r>
          </a:p>
          <a:p>
            <a:r>
              <a:rPr lang="en-US" sz="1400" dirty="0"/>
              <a:t>	Only get 5’ or 3’ end of the transcript</a:t>
            </a:r>
          </a:p>
          <a:p>
            <a:r>
              <a:rPr lang="en-US" sz="1400" dirty="0"/>
              <a:t>	Can account for amplification artifacts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F88A2-BBCF-E766-628C-7DDFD969BC32}"/>
              </a:ext>
            </a:extLst>
          </p:cNvPr>
          <p:cNvSpPr txBox="1"/>
          <p:nvPr/>
        </p:nvSpPr>
        <p:spPr>
          <a:xfrm>
            <a:off x="2902009" y="5271996"/>
            <a:ext cx="3412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Non-barcoded methods (e.g. SMART-Seq2)</a:t>
            </a:r>
          </a:p>
          <a:p>
            <a:r>
              <a:rPr lang="en-US" sz="1400" dirty="0"/>
              <a:t>	Can obtain full-length transcripts</a:t>
            </a:r>
          </a:p>
          <a:p>
            <a:r>
              <a:rPr lang="en-US" sz="1400" dirty="0"/>
              <a:t>	Higher sensitivity</a:t>
            </a:r>
          </a:p>
          <a:p>
            <a:r>
              <a:rPr lang="en-US" sz="1400" dirty="0"/>
              <a:t>	Lower throughput</a:t>
            </a:r>
          </a:p>
        </p:txBody>
      </p:sp>
    </p:spTree>
    <p:extLst>
      <p:ext uri="{BB962C8B-B14F-4D97-AF65-F5344CB8AC3E}">
        <p14:creationId xmlns:p14="http://schemas.microsoft.com/office/powerpoint/2010/main" val="94914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692F-5431-6C94-AD81-9418B190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RNA-seq barcoding</a:t>
            </a:r>
          </a:p>
        </p:txBody>
      </p:sp>
      <p:pic>
        <p:nvPicPr>
          <p:cNvPr id="4" name="Picture 2" descr="Single-Cell RNA Sequencing May Be Split By Parse Biosciences">
            <a:extLst>
              <a:ext uri="{FF2B5EF4-FFF2-40B4-BE49-F238E27FC236}">
                <a16:creationId xmlns:a16="http://schemas.microsoft.com/office/drawing/2014/main" id="{8F9602DC-F31E-7BA4-7C6F-CC8DE5E2F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84" y="2447292"/>
            <a:ext cx="3260850" cy="279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单细胞多组学解决方案-云准医药科技（上海）有限公司">
            <a:extLst>
              <a:ext uri="{FF2B5EF4-FFF2-40B4-BE49-F238E27FC236}">
                <a16:creationId xmlns:a16="http://schemas.microsoft.com/office/drawing/2014/main" id="{D85FFD68-61EB-74FD-4B2C-EFC6A335E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72" b="-431"/>
          <a:stretch/>
        </p:blipFill>
        <p:spPr bwMode="auto">
          <a:xfrm>
            <a:off x="978090" y="2360813"/>
            <a:ext cx="5217994" cy="29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CFE82-8BB1-3548-E03E-E330C8B908A6}"/>
              </a:ext>
            </a:extLst>
          </p:cNvPr>
          <p:cNvSpPr txBox="1"/>
          <p:nvPr/>
        </p:nvSpPr>
        <p:spPr>
          <a:xfrm>
            <a:off x="1724167" y="1965278"/>
            <a:ext cx="4471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Droplet-based (barcodes are pre-generated)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F63C1-69D2-5A4F-953F-AB824FDAF95C}"/>
              </a:ext>
            </a:extLst>
          </p:cNvPr>
          <p:cNvSpPr txBox="1"/>
          <p:nvPr/>
        </p:nvSpPr>
        <p:spPr>
          <a:xfrm>
            <a:off x="6637362" y="1965278"/>
            <a:ext cx="54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Split-pooling (barcodes are </a:t>
            </a:r>
            <a:r>
              <a:rPr lang="en-US" dirty="0" err="1"/>
              <a:t>combinatorially</a:t>
            </a:r>
            <a:r>
              <a:rPr lang="en-US" dirty="0"/>
              <a:t> generated)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3A1F1-4BF8-312D-CE75-81DE49D08307}"/>
              </a:ext>
            </a:extLst>
          </p:cNvPr>
          <p:cNvSpPr txBox="1"/>
          <p:nvPr/>
        </p:nvSpPr>
        <p:spPr>
          <a:xfrm>
            <a:off x="800669" y="5561463"/>
            <a:ext cx="532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10x Genomics Chromium workflow, Drop-seq, </a:t>
            </a:r>
            <a:r>
              <a:rPr lang="en-US" dirty="0" err="1"/>
              <a:t>InDrop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0B8BC-EA4C-3FAE-9177-3595B182C68C}"/>
              </a:ext>
            </a:extLst>
          </p:cNvPr>
          <p:cNvSpPr txBox="1"/>
          <p:nvPr/>
        </p:nvSpPr>
        <p:spPr>
          <a:xfrm>
            <a:off x="7391909" y="5561463"/>
            <a:ext cx="399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SPLIT-Seq, Parse Biosciences workflow</a:t>
            </a:r>
          </a:p>
        </p:txBody>
      </p:sp>
    </p:spTree>
    <p:extLst>
      <p:ext uri="{BB962C8B-B14F-4D97-AF65-F5344CB8AC3E}">
        <p14:creationId xmlns:p14="http://schemas.microsoft.com/office/powerpoint/2010/main" val="101669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92B3-C4ED-F58A-09DE-14A61FD5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Molecular Identifiers – counting transcripts</a:t>
            </a:r>
          </a:p>
        </p:txBody>
      </p:sp>
      <p:pic>
        <p:nvPicPr>
          <p:cNvPr id="4" name="Picture 8" descr="Increasing sequencing accuracy with unique molecular identifiers">
            <a:extLst>
              <a:ext uri="{FF2B5EF4-FFF2-40B4-BE49-F238E27FC236}">
                <a16:creationId xmlns:a16="http://schemas.microsoft.com/office/drawing/2014/main" id="{AE667B47-F688-B3DB-A657-101F36A99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47" y="2149948"/>
            <a:ext cx="7371229" cy="30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00825-DAAE-3ECD-C858-BFE1EBD5F115}"/>
              </a:ext>
            </a:extLst>
          </p:cNvPr>
          <p:cNvSpPr txBox="1"/>
          <p:nvPr/>
        </p:nvSpPr>
        <p:spPr>
          <a:xfrm>
            <a:off x="7104350" y="5485586"/>
            <a:ext cx="156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Kavaklioglu</a:t>
            </a:r>
            <a:r>
              <a:rPr lang="en-US" sz="1200" i="1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7678266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5946</TotalTime>
  <Words>837</Words>
  <Application>Microsoft Office PowerPoint</Application>
  <PresentationFormat>Widescreen</PresentationFormat>
  <Paragraphs>170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</vt:lpstr>
      <vt:lpstr>Single-cell RNA-sequencing analysis workshop</vt:lpstr>
      <vt:lpstr>The brain is an extremely heterogeneous structure</vt:lpstr>
      <vt:lpstr>Major cell classes in the brain</vt:lpstr>
      <vt:lpstr>Molecular profiling of brain tissue</vt:lpstr>
      <vt:lpstr>Molecular profiling methods</vt:lpstr>
      <vt:lpstr>Bulk and single-cell/nucleus RNA-seq</vt:lpstr>
      <vt:lpstr>Single-cell RNA-seq workflow</vt:lpstr>
      <vt:lpstr>Single-cell RNA-seq barcoding</vt:lpstr>
      <vt:lpstr>Unique Molecular Identifiers – counting transcripts</vt:lpstr>
      <vt:lpstr>Single-cell vs. single-nucleus RNA-seq</vt:lpstr>
      <vt:lpstr>Analyzing single-cell RNA-seq data</vt:lpstr>
      <vt:lpstr>Standard analytical (clustering) workflow</vt:lpstr>
      <vt:lpstr>High-variance gene selection</vt:lpstr>
      <vt:lpstr>Dimensionality reduction</vt:lpstr>
      <vt:lpstr>Dimensionality reduction for visualization versus clustering</vt:lpstr>
      <vt:lpstr>Dimensionality reduction methods</vt:lpstr>
      <vt:lpstr>Clustering in reduced dimension space</vt:lpstr>
      <vt:lpstr>Single-cell RNA-seq clustering is sensitive to parameters</vt:lpstr>
      <vt:lpstr>Standard analytical (clustering) workflow</vt:lpstr>
      <vt:lpstr>Downstream analysis of putative cell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 and coding</dc:title>
  <dc:creator>Menon, Vilas</dc:creator>
  <cp:lastModifiedBy>Menon, Vilas</cp:lastModifiedBy>
  <cp:revision>85</cp:revision>
  <dcterms:created xsi:type="dcterms:W3CDTF">2023-09-10T01:39:29Z</dcterms:created>
  <dcterms:modified xsi:type="dcterms:W3CDTF">2024-11-07T14:58:53Z</dcterms:modified>
</cp:coreProperties>
</file>